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0" r:id="rId2"/>
    <p:sldId id="281" r:id="rId3"/>
    <p:sldId id="293" r:id="rId4"/>
    <p:sldId id="289" r:id="rId5"/>
    <p:sldId id="290" r:id="rId6"/>
    <p:sldId id="291" r:id="rId7"/>
    <p:sldId id="301" r:id="rId8"/>
    <p:sldId id="292" r:id="rId9"/>
    <p:sldId id="296" r:id="rId10"/>
    <p:sldId id="297" r:id="rId11"/>
    <p:sldId id="298" r:id="rId12"/>
    <p:sldId id="294" r:id="rId13"/>
    <p:sldId id="304" r:id="rId14"/>
    <p:sldId id="295" r:id="rId15"/>
    <p:sldId id="302" r:id="rId16"/>
    <p:sldId id="30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250404-5782-4F9E-920F-6D5C743B9969}" v="3" dt="2024-09-11T15:15:58.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115" autoAdjust="0"/>
  </p:normalViewPr>
  <p:slideViewPr>
    <p:cSldViewPr snapToGrid="0">
      <p:cViewPr varScale="1">
        <p:scale>
          <a:sx n="52" d="100"/>
          <a:sy n="52" d="100"/>
        </p:scale>
        <p:origin x="4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71DA81-944C-483B-A610-E9319E8FAD40}" type="datetimeFigureOut">
              <a:rPr lang="en-GB" smtClean="0"/>
              <a:t>11/09/2024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FE0EE-27C7-4238-A247-205955812F75}" type="slidenum">
              <a:rPr lang="en-GB" smtClean="0"/>
              <a:t>‹#›</a:t>
            </a:fld>
            <a:endParaRPr lang="en-GB"/>
          </a:p>
        </p:txBody>
      </p:sp>
    </p:spTree>
    <p:extLst>
      <p:ext uri="{BB962C8B-B14F-4D97-AF65-F5344CB8AC3E}">
        <p14:creationId xmlns:p14="http://schemas.microsoft.com/office/powerpoint/2010/main" val="2705413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36722-B36F-6183-6BD9-4A0D7EA0B0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A3672B7-C949-1948-10AC-F4202DDE08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91CA74-C595-0A14-E135-56F7B6211A7B}"/>
              </a:ext>
            </a:extLst>
          </p:cNvPr>
          <p:cNvSpPr>
            <a:spLocks noGrp="1"/>
          </p:cNvSpPr>
          <p:nvPr>
            <p:ph type="dt" sz="half" idx="10"/>
          </p:nvPr>
        </p:nvSpPr>
        <p:spPr/>
        <p:txBody>
          <a:bodyPr/>
          <a:lstStyle/>
          <a:p>
            <a:fld id="{71B047EF-D2D5-4585-A39D-3BA92CDBF7F6}" type="datetimeFigureOut">
              <a:rPr lang="en-GB" smtClean="0"/>
              <a:t>11/09/2024</a:t>
            </a:fld>
            <a:endParaRPr lang="en-GB"/>
          </a:p>
        </p:txBody>
      </p:sp>
      <p:sp>
        <p:nvSpPr>
          <p:cNvPr id="5" name="Footer Placeholder 4">
            <a:extLst>
              <a:ext uri="{FF2B5EF4-FFF2-40B4-BE49-F238E27FC236}">
                <a16:creationId xmlns:a16="http://schemas.microsoft.com/office/drawing/2014/main" id="{D96D716B-7BCF-2882-DA6E-58B925EDCE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1A98A-7CAB-92F4-487B-AEE2E26D96E7}"/>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372877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5049A-61D7-BA89-3AA8-30803B669CE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7F2AFD-43D9-4541-7B99-2BAEDE5229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418EB3-5275-06ED-BFFD-384E87F64E3F}"/>
              </a:ext>
            </a:extLst>
          </p:cNvPr>
          <p:cNvSpPr>
            <a:spLocks noGrp="1"/>
          </p:cNvSpPr>
          <p:nvPr>
            <p:ph type="dt" sz="half" idx="10"/>
          </p:nvPr>
        </p:nvSpPr>
        <p:spPr/>
        <p:txBody>
          <a:bodyPr/>
          <a:lstStyle/>
          <a:p>
            <a:fld id="{71B047EF-D2D5-4585-A39D-3BA92CDBF7F6}" type="datetimeFigureOut">
              <a:rPr lang="en-GB" smtClean="0"/>
              <a:t>11/09/2024</a:t>
            </a:fld>
            <a:endParaRPr lang="en-GB"/>
          </a:p>
        </p:txBody>
      </p:sp>
      <p:sp>
        <p:nvSpPr>
          <p:cNvPr id="5" name="Footer Placeholder 4">
            <a:extLst>
              <a:ext uri="{FF2B5EF4-FFF2-40B4-BE49-F238E27FC236}">
                <a16:creationId xmlns:a16="http://schemas.microsoft.com/office/drawing/2014/main" id="{7594B4AF-D2FB-44FC-FF63-77FCC89355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41C2D4-808E-A74C-2B2B-0C056892AAB2}"/>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3258318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2723DC-BB55-C2BA-A034-C4A077AF49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B5C386-3A51-AEB4-1BFA-913C531080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EBCBE6-F38C-244A-0080-AC080032648C}"/>
              </a:ext>
            </a:extLst>
          </p:cNvPr>
          <p:cNvSpPr>
            <a:spLocks noGrp="1"/>
          </p:cNvSpPr>
          <p:nvPr>
            <p:ph type="dt" sz="half" idx="10"/>
          </p:nvPr>
        </p:nvSpPr>
        <p:spPr/>
        <p:txBody>
          <a:bodyPr/>
          <a:lstStyle/>
          <a:p>
            <a:fld id="{71B047EF-D2D5-4585-A39D-3BA92CDBF7F6}" type="datetimeFigureOut">
              <a:rPr lang="en-GB" smtClean="0"/>
              <a:t>11/09/2024</a:t>
            </a:fld>
            <a:endParaRPr lang="en-GB"/>
          </a:p>
        </p:txBody>
      </p:sp>
      <p:sp>
        <p:nvSpPr>
          <p:cNvPr id="5" name="Footer Placeholder 4">
            <a:extLst>
              <a:ext uri="{FF2B5EF4-FFF2-40B4-BE49-F238E27FC236}">
                <a16:creationId xmlns:a16="http://schemas.microsoft.com/office/drawing/2014/main" id="{767A54B0-D534-BC0E-84C7-09C3AE2D2B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3B604D-23F2-97EC-CE7F-63CD3A0708B8}"/>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4095067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64FF6-E5A6-89FE-8D01-4DD5BABC88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25CA24-4578-2BF0-2037-00CFB65E93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CEFA1C-8D58-7840-1DD3-8D0977D8C860}"/>
              </a:ext>
            </a:extLst>
          </p:cNvPr>
          <p:cNvSpPr>
            <a:spLocks noGrp="1"/>
          </p:cNvSpPr>
          <p:nvPr>
            <p:ph type="dt" sz="half" idx="10"/>
          </p:nvPr>
        </p:nvSpPr>
        <p:spPr/>
        <p:txBody>
          <a:bodyPr/>
          <a:lstStyle/>
          <a:p>
            <a:fld id="{71B047EF-D2D5-4585-A39D-3BA92CDBF7F6}" type="datetimeFigureOut">
              <a:rPr lang="en-GB" smtClean="0"/>
              <a:t>11/09/2024</a:t>
            </a:fld>
            <a:endParaRPr lang="en-GB"/>
          </a:p>
        </p:txBody>
      </p:sp>
      <p:sp>
        <p:nvSpPr>
          <p:cNvPr id="5" name="Footer Placeholder 4">
            <a:extLst>
              <a:ext uri="{FF2B5EF4-FFF2-40B4-BE49-F238E27FC236}">
                <a16:creationId xmlns:a16="http://schemas.microsoft.com/office/drawing/2014/main" id="{1A19FDF1-C59C-E0D8-D948-CB0EACC002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CBEAE9-1F8C-5C43-DBD6-25EA2FEA77A3}"/>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3220458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F9087-D16A-1E5E-5250-5E993E388D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A38377-9B56-53FE-DC73-E4BC9C6DE9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39BFDA-C97D-3C86-D492-E105C84C27D5}"/>
              </a:ext>
            </a:extLst>
          </p:cNvPr>
          <p:cNvSpPr>
            <a:spLocks noGrp="1"/>
          </p:cNvSpPr>
          <p:nvPr>
            <p:ph type="dt" sz="half" idx="10"/>
          </p:nvPr>
        </p:nvSpPr>
        <p:spPr/>
        <p:txBody>
          <a:bodyPr/>
          <a:lstStyle/>
          <a:p>
            <a:fld id="{71B047EF-D2D5-4585-A39D-3BA92CDBF7F6}" type="datetimeFigureOut">
              <a:rPr lang="en-GB" smtClean="0"/>
              <a:t>11/09/2024</a:t>
            </a:fld>
            <a:endParaRPr lang="en-GB"/>
          </a:p>
        </p:txBody>
      </p:sp>
      <p:sp>
        <p:nvSpPr>
          <p:cNvPr id="5" name="Footer Placeholder 4">
            <a:extLst>
              <a:ext uri="{FF2B5EF4-FFF2-40B4-BE49-F238E27FC236}">
                <a16:creationId xmlns:a16="http://schemas.microsoft.com/office/drawing/2014/main" id="{A0C3ED1D-5D7B-F9FF-9EE4-16F7BE055D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82641C-7A2F-9C7C-B89B-DED467C04DA9}"/>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677016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46DA1-A765-B895-9D29-006D0A8A87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12D0AB-2324-2493-7444-7204080BF2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FF666DE-2452-58E2-3427-BBC064D9D4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E8E70B2-FF14-8299-3EA9-819FE024E19C}"/>
              </a:ext>
            </a:extLst>
          </p:cNvPr>
          <p:cNvSpPr>
            <a:spLocks noGrp="1"/>
          </p:cNvSpPr>
          <p:nvPr>
            <p:ph type="dt" sz="half" idx="10"/>
          </p:nvPr>
        </p:nvSpPr>
        <p:spPr/>
        <p:txBody>
          <a:bodyPr/>
          <a:lstStyle/>
          <a:p>
            <a:fld id="{71B047EF-D2D5-4585-A39D-3BA92CDBF7F6}" type="datetimeFigureOut">
              <a:rPr lang="en-GB" smtClean="0"/>
              <a:t>11/09/2024</a:t>
            </a:fld>
            <a:endParaRPr lang="en-GB"/>
          </a:p>
        </p:txBody>
      </p:sp>
      <p:sp>
        <p:nvSpPr>
          <p:cNvPr id="6" name="Footer Placeholder 5">
            <a:extLst>
              <a:ext uri="{FF2B5EF4-FFF2-40B4-BE49-F238E27FC236}">
                <a16:creationId xmlns:a16="http://schemas.microsoft.com/office/drawing/2014/main" id="{AD066499-287B-2888-E4E5-CF8FFC16F6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CC75A7-456C-D806-2436-11ADEDDD2287}"/>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380309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4B8BF-1943-DD7D-D038-E380E6699A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F99266-5099-2CA2-072E-EA1D5C401E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41E563-39B1-AD0B-DFF3-98248DB2B1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0689F4-4CBA-B569-9B82-A511CF4B90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616952-6488-4A0C-0E33-E46345FBBF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3F168E-9934-D497-A644-8DCA67074DF0}"/>
              </a:ext>
            </a:extLst>
          </p:cNvPr>
          <p:cNvSpPr>
            <a:spLocks noGrp="1"/>
          </p:cNvSpPr>
          <p:nvPr>
            <p:ph type="dt" sz="half" idx="10"/>
          </p:nvPr>
        </p:nvSpPr>
        <p:spPr/>
        <p:txBody>
          <a:bodyPr/>
          <a:lstStyle/>
          <a:p>
            <a:fld id="{71B047EF-D2D5-4585-A39D-3BA92CDBF7F6}" type="datetimeFigureOut">
              <a:rPr lang="en-GB" smtClean="0"/>
              <a:t>11/09/2024</a:t>
            </a:fld>
            <a:endParaRPr lang="en-GB"/>
          </a:p>
        </p:txBody>
      </p:sp>
      <p:sp>
        <p:nvSpPr>
          <p:cNvPr id="8" name="Footer Placeholder 7">
            <a:extLst>
              <a:ext uri="{FF2B5EF4-FFF2-40B4-BE49-F238E27FC236}">
                <a16:creationId xmlns:a16="http://schemas.microsoft.com/office/drawing/2014/main" id="{FF9D10AC-81AE-7DF0-BF6D-453C959CB0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BB0BB25-7C5B-F82E-BFAB-113E9A9A6AB3}"/>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205255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9118-DFE8-4ACA-7029-7C3E0CBB00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F1E30CA-1D74-9313-3581-C722990E258C}"/>
              </a:ext>
            </a:extLst>
          </p:cNvPr>
          <p:cNvSpPr>
            <a:spLocks noGrp="1"/>
          </p:cNvSpPr>
          <p:nvPr>
            <p:ph type="dt" sz="half" idx="10"/>
          </p:nvPr>
        </p:nvSpPr>
        <p:spPr/>
        <p:txBody>
          <a:bodyPr/>
          <a:lstStyle/>
          <a:p>
            <a:fld id="{71B047EF-D2D5-4585-A39D-3BA92CDBF7F6}" type="datetimeFigureOut">
              <a:rPr lang="en-GB" smtClean="0"/>
              <a:t>11/09/2024</a:t>
            </a:fld>
            <a:endParaRPr lang="en-GB"/>
          </a:p>
        </p:txBody>
      </p:sp>
      <p:sp>
        <p:nvSpPr>
          <p:cNvPr id="4" name="Footer Placeholder 3">
            <a:extLst>
              <a:ext uri="{FF2B5EF4-FFF2-40B4-BE49-F238E27FC236}">
                <a16:creationId xmlns:a16="http://schemas.microsoft.com/office/drawing/2014/main" id="{338B289B-A78C-737F-BF2B-861DB81DEC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34A2D7-CED0-D209-6CE9-5909840FD60B}"/>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2182512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697DA1-48C1-5918-5F8F-5E45166415A2}"/>
              </a:ext>
            </a:extLst>
          </p:cNvPr>
          <p:cNvSpPr>
            <a:spLocks noGrp="1"/>
          </p:cNvSpPr>
          <p:nvPr>
            <p:ph type="dt" sz="half" idx="10"/>
          </p:nvPr>
        </p:nvSpPr>
        <p:spPr/>
        <p:txBody>
          <a:bodyPr/>
          <a:lstStyle/>
          <a:p>
            <a:fld id="{71B047EF-D2D5-4585-A39D-3BA92CDBF7F6}" type="datetimeFigureOut">
              <a:rPr lang="en-GB" smtClean="0"/>
              <a:t>11/09/2024</a:t>
            </a:fld>
            <a:endParaRPr lang="en-GB"/>
          </a:p>
        </p:txBody>
      </p:sp>
      <p:sp>
        <p:nvSpPr>
          <p:cNvPr id="3" name="Footer Placeholder 2">
            <a:extLst>
              <a:ext uri="{FF2B5EF4-FFF2-40B4-BE49-F238E27FC236}">
                <a16:creationId xmlns:a16="http://schemas.microsoft.com/office/drawing/2014/main" id="{74D2AE2F-72F7-E30B-8498-FEE39AE944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692C72C-2065-2CCB-E00B-6734F7194A6E}"/>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58446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2C867-46BE-76FC-2966-01BE4BD0D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99D1CB2-F723-172E-8285-94E3718EF6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3BDF53-9560-8440-DDBE-FD299CCB21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A420C-EF16-5E76-55D4-0079D4489BAE}"/>
              </a:ext>
            </a:extLst>
          </p:cNvPr>
          <p:cNvSpPr>
            <a:spLocks noGrp="1"/>
          </p:cNvSpPr>
          <p:nvPr>
            <p:ph type="dt" sz="half" idx="10"/>
          </p:nvPr>
        </p:nvSpPr>
        <p:spPr/>
        <p:txBody>
          <a:bodyPr/>
          <a:lstStyle/>
          <a:p>
            <a:fld id="{71B047EF-D2D5-4585-A39D-3BA92CDBF7F6}" type="datetimeFigureOut">
              <a:rPr lang="en-GB" smtClean="0"/>
              <a:t>11/09/2024</a:t>
            </a:fld>
            <a:endParaRPr lang="en-GB"/>
          </a:p>
        </p:txBody>
      </p:sp>
      <p:sp>
        <p:nvSpPr>
          <p:cNvPr id="6" name="Footer Placeholder 5">
            <a:extLst>
              <a:ext uri="{FF2B5EF4-FFF2-40B4-BE49-F238E27FC236}">
                <a16:creationId xmlns:a16="http://schemas.microsoft.com/office/drawing/2014/main" id="{5620B59D-CFBF-9B1E-B469-3968A9BFBA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F9B498-CAC8-0B88-0B38-8F0FA70A6304}"/>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26272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4DAE8-1FAA-5BEC-9AE0-0AB1844A5D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52596C-0A8D-E348-DEC9-F9C81CDE37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0ED73D-CF19-8DEA-451A-DF4335841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095DF-0D31-7E1B-4681-62367ED508C9}"/>
              </a:ext>
            </a:extLst>
          </p:cNvPr>
          <p:cNvSpPr>
            <a:spLocks noGrp="1"/>
          </p:cNvSpPr>
          <p:nvPr>
            <p:ph type="dt" sz="half" idx="10"/>
          </p:nvPr>
        </p:nvSpPr>
        <p:spPr/>
        <p:txBody>
          <a:bodyPr/>
          <a:lstStyle/>
          <a:p>
            <a:fld id="{71B047EF-D2D5-4585-A39D-3BA92CDBF7F6}" type="datetimeFigureOut">
              <a:rPr lang="en-GB" smtClean="0"/>
              <a:t>11/09/2024</a:t>
            </a:fld>
            <a:endParaRPr lang="en-GB"/>
          </a:p>
        </p:txBody>
      </p:sp>
      <p:sp>
        <p:nvSpPr>
          <p:cNvPr id="6" name="Footer Placeholder 5">
            <a:extLst>
              <a:ext uri="{FF2B5EF4-FFF2-40B4-BE49-F238E27FC236}">
                <a16:creationId xmlns:a16="http://schemas.microsoft.com/office/drawing/2014/main" id="{F2EF0B6C-9D33-F5D1-DD4F-5BE072C1DC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48D5F6-B48C-4372-A81C-7DD9DE685B5C}"/>
              </a:ext>
            </a:extLst>
          </p:cNvPr>
          <p:cNvSpPr>
            <a:spLocks noGrp="1"/>
          </p:cNvSpPr>
          <p:nvPr>
            <p:ph type="sldNum" sz="quarter" idx="12"/>
          </p:nvPr>
        </p:nvSpPr>
        <p:spPr/>
        <p:txBody>
          <a:bodyPr/>
          <a:lstStyle/>
          <a:p>
            <a:fld id="{81AA7DE4-253A-4DB8-93F3-BFF837FF0569}" type="slidenum">
              <a:rPr lang="en-GB" smtClean="0"/>
              <a:t>‹#›</a:t>
            </a:fld>
            <a:endParaRPr lang="en-GB"/>
          </a:p>
        </p:txBody>
      </p:sp>
    </p:spTree>
    <p:extLst>
      <p:ext uri="{BB962C8B-B14F-4D97-AF65-F5344CB8AC3E}">
        <p14:creationId xmlns:p14="http://schemas.microsoft.com/office/powerpoint/2010/main" val="291344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179DC2-2CC1-BD19-BFFE-9BEA383398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1337DA-2F84-6F7F-23CA-138AE2AE9D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372B6F-1514-EB32-7CF0-A90D3E0560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047EF-D2D5-4585-A39D-3BA92CDBF7F6}" type="datetimeFigureOut">
              <a:rPr lang="en-GB" smtClean="0"/>
              <a:t>11/09/2024</a:t>
            </a:fld>
            <a:endParaRPr lang="en-GB"/>
          </a:p>
        </p:txBody>
      </p:sp>
      <p:sp>
        <p:nvSpPr>
          <p:cNvPr id="5" name="Footer Placeholder 4">
            <a:extLst>
              <a:ext uri="{FF2B5EF4-FFF2-40B4-BE49-F238E27FC236}">
                <a16:creationId xmlns:a16="http://schemas.microsoft.com/office/drawing/2014/main" id="{55F4B3EE-D2F0-7894-1B91-6573CA14DD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67A07F-580F-D5F6-1288-39B51247D7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A7DE4-253A-4DB8-93F3-BFF837FF0569}" type="slidenum">
              <a:rPr lang="en-GB" smtClean="0"/>
              <a:t>‹#›</a:t>
            </a:fld>
            <a:endParaRPr lang="en-GB"/>
          </a:p>
        </p:txBody>
      </p:sp>
    </p:spTree>
    <p:extLst>
      <p:ext uri="{BB962C8B-B14F-4D97-AF65-F5344CB8AC3E}">
        <p14:creationId xmlns:p14="http://schemas.microsoft.com/office/powerpoint/2010/main" val="4287569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a:xfrm>
            <a:off x="932793" y="2372601"/>
            <a:ext cx="10515600" cy="1325563"/>
          </a:xfrm>
        </p:spPr>
        <p:txBody>
          <a:bodyPr>
            <a:noAutofit/>
          </a:bodyPr>
          <a:lstStyle/>
          <a:p>
            <a:pPr algn="ctr"/>
            <a:r>
              <a:rPr lang="en-GB" sz="8800" b="1" dirty="0"/>
              <a:t>How people resisted racism this Summer….</a:t>
            </a:r>
          </a:p>
        </p:txBody>
      </p:sp>
    </p:spTree>
    <p:extLst>
      <p:ext uri="{BB962C8B-B14F-4D97-AF65-F5344CB8AC3E}">
        <p14:creationId xmlns:p14="http://schemas.microsoft.com/office/powerpoint/2010/main" val="1821487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3F403-8E09-20AE-506C-8A6E52C82751}"/>
              </a:ext>
            </a:extLst>
          </p:cNvPr>
          <p:cNvSpPr>
            <a:spLocks noGrp="1"/>
          </p:cNvSpPr>
          <p:nvPr>
            <p:ph type="title"/>
          </p:nvPr>
        </p:nvSpPr>
        <p:spPr/>
        <p:txBody>
          <a:bodyPr>
            <a:normAutofit/>
          </a:bodyPr>
          <a:lstStyle/>
          <a:p>
            <a:r>
              <a:rPr lang="en-GB" sz="3600" b="1" dirty="0"/>
              <a:t>Some of the many places anti-racists protested August 7</a:t>
            </a:r>
          </a:p>
        </p:txBody>
      </p:sp>
      <p:sp>
        <p:nvSpPr>
          <p:cNvPr id="3" name="Content Placeholder 2">
            <a:extLst>
              <a:ext uri="{FF2B5EF4-FFF2-40B4-BE49-F238E27FC236}">
                <a16:creationId xmlns:a16="http://schemas.microsoft.com/office/drawing/2014/main" id="{FE366796-7BC4-8835-BCEA-BADA03359F5F}"/>
              </a:ext>
            </a:extLst>
          </p:cNvPr>
          <p:cNvSpPr>
            <a:spLocks noGrp="1"/>
          </p:cNvSpPr>
          <p:nvPr>
            <p:ph idx="1"/>
          </p:nvPr>
        </p:nvSpPr>
        <p:spPr>
          <a:xfrm>
            <a:off x="838200" y="1408670"/>
            <a:ext cx="10515600" cy="5288692"/>
          </a:xfrm>
        </p:spPr>
        <p:txBody>
          <a:bodyPr>
            <a:normAutofit lnSpcReduction="10000"/>
          </a:bodyPr>
          <a:lstStyle/>
          <a:p>
            <a:r>
              <a:rPr lang="en-GB" sz="2000" b="1" dirty="0"/>
              <a:t>Bristol</a:t>
            </a:r>
            <a:r>
              <a:rPr lang="en-GB" sz="2000" dirty="0"/>
              <a:t> - 7,000</a:t>
            </a:r>
          </a:p>
          <a:p>
            <a:r>
              <a:rPr lang="en-GB" sz="2000" b="1" dirty="0"/>
              <a:t>Liverpool</a:t>
            </a:r>
            <a:r>
              <a:rPr lang="en-GB" sz="2000" dirty="0"/>
              <a:t> - 1,500</a:t>
            </a:r>
          </a:p>
          <a:p>
            <a:r>
              <a:rPr lang="en-GB" sz="2000" b="1" dirty="0"/>
              <a:t>Oxford</a:t>
            </a:r>
            <a:r>
              <a:rPr lang="en-GB" sz="2000" dirty="0"/>
              <a:t> – 500 - </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“More than 500 on the anti-racist side—150 close to the central mosque, 300 at the Asylum Welcome offices and 50 at the refugee hotel. Local Muslim taxi drivers are ferrying protesters up for free. “</a:t>
            </a:r>
          </a:p>
          <a:p>
            <a:pPr>
              <a:lnSpc>
                <a:spcPct val="115000"/>
              </a:lnSpc>
              <a:spcAft>
                <a:spcPts val="800"/>
              </a:spcAft>
            </a:pPr>
            <a:r>
              <a:rPr lang="en-GB" sz="2000" b="1" kern="100" dirty="0">
                <a:effectLst/>
                <a:latin typeface="Aptos" panose="020B0004020202020204" pitchFamily="34" charset="0"/>
                <a:ea typeface="Aptos" panose="020B0004020202020204" pitchFamily="34" charset="0"/>
                <a:cs typeface="Times New Roman" panose="02020603050405020304" pitchFamily="18" charset="0"/>
              </a:rPr>
              <a:t>Newcastle</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  3,000 </a:t>
            </a:r>
          </a:p>
          <a:p>
            <a:pPr>
              <a:lnSpc>
                <a:spcPct val="115000"/>
              </a:lnSpc>
              <a:spcAft>
                <a:spcPts val="800"/>
              </a:spcAft>
            </a:pPr>
            <a:r>
              <a:rPr lang="en-GB" sz="2000" b="1" kern="100" dirty="0">
                <a:effectLst/>
                <a:latin typeface="Aptos" panose="020B0004020202020204" pitchFamily="34" charset="0"/>
                <a:ea typeface="Aptos" panose="020B0004020202020204" pitchFamily="34" charset="0"/>
                <a:cs typeface="Times New Roman" panose="02020603050405020304" pitchFamily="18" charset="0"/>
              </a:rPr>
              <a:t>Sheffield</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- 1,500 </a:t>
            </a:r>
          </a:p>
          <a:p>
            <a:pPr>
              <a:lnSpc>
                <a:spcPct val="115000"/>
              </a:lnSpc>
              <a:spcAft>
                <a:spcPts val="800"/>
              </a:spcAft>
            </a:pPr>
            <a:r>
              <a:rPr lang="en-GB" sz="2000" b="1" kern="100" dirty="0">
                <a:effectLst/>
                <a:latin typeface="Aptos" panose="020B0004020202020204" pitchFamily="34" charset="0"/>
                <a:ea typeface="Aptos" panose="020B0004020202020204" pitchFamily="34" charset="0"/>
                <a:cs typeface="Times New Roman" panose="02020603050405020304" pitchFamily="18" charset="0"/>
              </a:rPr>
              <a:t>Birmingham – </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1,000</a:t>
            </a:r>
          </a:p>
          <a:p>
            <a:pPr>
              <a:lnSpc>
                <a:spcPct val="115000"/>
              </a:lnSpc>
              <a:spcAft>
                <a:spcPts val="800"/>
              </a:spcAft>
            </a:pPr>
            <a:r>
              <a:rPr lang="en-GB" sz="2000" b="1" kern="100" dirty="0">
                <a:effectLst/>
                <a:latin typeface="Aptos" panose="020B0004020202020204" pitchFamily="34" charset="0"/>
                <a:ea typeface="Aptos" panose="020B0004020202020204" pitchFamily="34" charset="0"/>
                <a:cs typeface="Times New Roman" panose="02020603050405020304" pitchFamily="18" charset="0"/>
              </a:rPr>
              <a:t>Brighton</a:t>
            </a:r>
            <a:r>
              <a:rPr lang="en-GB" sz="2000" b="1" kern="100" dirty="0">
                <a:latin typeface="Aptos" panose="020B0004020202020204" pitchFamily="34" charset="0"/>
                <a:ea typeface="Aptos" panose="020B0004020202020204" pitchFamily="34" charset="0"/>
                <a:cs typeface="Times New Roman" panose="02020603050405020304" pitchFamily="18" charset="0"/>
              </a:rPr>
              <a:t> - </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2,000</a:t>
            </a:r>
          </a:p>
          <a:p>
            <a:r>
              <a:rPr lang="en-GB" sz="2000" b="1" dirty="0">
                <a:effectLst/>
                <a:latin typeface="Aptos" panose="020B0004020202020204" pitchFamily="34" charset="0"/>
                <a:ea typeface="Aptos" panose="020B0004020202020204" pitchFamily="34" charset="0"/>
                <a:cs typeface="Times New Roman" panose="02020603050405020304" pitchFamily="18" charset="0"/>
              </a:rPr>
              <a:t>Nottingham </a:t>
            </a:r>
            <a:r>
              <a:rPr lang="en-GB" sz="2000" dirty="0">
                <a:effectLst/>
                <a:latin typeface="Aptos" panose="020B0004020202020204" pitchFamily="34" charset="0"/>
                <a:ea typeface="Aptos" panose="020B0004020202020204" pitchFamily="34" charset="0"/>
                <a:cs typeface="Times New Roman" panose="02020603050405020304" pitchFamily="18" charset="0"/>
              </a:rPr>
              <a:t>- 500</a:t>
            </a:r>
            <a:endParaRPr lang="en-GB" sz="2000" b="1" dirty="0">
              <a:effectLst/>
              <a:latin typeface="Aptos" panose="020B0004020202020204" pitchFamily="34" charset="0"/>
              <a:ea typeface="Aptos" panose="020B0004020202020204" pitchFamily="34" charset="0"/>
              <a:cs typeface="Times New Roman" panose="02020603050405020304" pitchFamily="18" charset="0"/>
            </a:endParaRPr>
          </a:p>
          <a:p>
            <a:r>
              <a:rPr lang="en-GB" sz="2000" b="1" dirty="0">
                <a:effectLst/>
                <a:latin typeface="Aptos" panose="020B0004020202020204" pitchFamily="34" charset="0"/>
                <a:ea typeface="Aptos" panose="020B0004020202020204" pitchFamily="34" charset="0"/>
                <a:cs typeface="Times New Roman" panose="02020603050405020304" pitchFamily="18" charset="0"/>
              </a:rPr>
              <a:t>Hastings</a:t>
            </a:r>
            <a:r>
              <a:rPr lang="en-GB" sz="2000" b="1" dirty="0">
                <a:latin typeface="Aptos" panose="020B0004020202020204" pitchFamily="34" charset="0"/>
                <a:ea typeface="Aptos" panose="020B0004020202020204" pitchFamily="34" charset="0"/>
                <a:cs typeface="Times New Roman" panose="02020603050405020304" pitchFamily="18" charset="0"/>
              </a:rPr>
              <a:t> - </a:t>
            </a:r>
            <a:r>
              <a:rPr lang="en-GB" sz="2000" dirty="0">
                <a:latin typeface="Aptos" panose="020B0004020202020204" pitchFamily="34" charset="0"/>
                <a:ea typeface="Aptos" panose="020B0004020202020204" pitchFamily="34" charset="0"/>
                <a:cs typeface="Times New Roman" panose="02020603050405020304" pitchFamily="18" charset="0"/>
              </a:rPr>
              <a:t>500</a:t>
            </a:r>
            <a:endParaRPr lang="en-GB" sz="20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2000" b="1" kern="100" dirty="0">
                <a:effectLst/>
                <a:latin typeface="Aptos" panose="020B0004020202020204" pitchFamily="34" charset="0"/>
                <a:ea typeface="Aptos" panose="020B0004020202020204" pitchFamily="34" charset="0"/>
                <a:cs typeface="Times New Roman" panose="02020603050405020304" pitchFamily="18" charset="0"/>
              </a:rPr>
              <a:t>Aldershot – </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150  </a:t>
            </a:r>
          </a:p>
          <a:p>
            <a:pPr>
              <a:lnSpc>
                <a:spcPct val="115000"/>
              </a:lnSpc>
              <a:spcAft>
                <a:spcPts val="800"/>
              </a:spcAft>
            </a:pP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91660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464A71-A481-28F4-4352-96EC43D2EFD3}"/>
              </a:ext>
            </a:extLst>
          </p:cNvPr>
          <p:cNvSpPr>
            <a:spLocks noGrp="1"/>
          </p:cNvSpPr>
          <p:nvPr>
            <p:ph idx="1"/>
          </p:nvPr>
        </p:nvSpPr>
        <p:spPr>
          <a:xfrm>
            <a:off x="838200" y="404597"/>
            <a:ext cx="10515600" cy="6305122"/>
          </a:xfrm>
        </p:spPr>
        <p:txBody>
          <a:bodyPr>
            <a:normAutofit fontScale="77500" lnSpcReduction="20000"/>
          </a:bodyPr>
          <a:lstStyle/>
          <a:p>
            <a:pPr>
              <a:lnSpc>
                <a:spcPct val="115000"/>
              </a:lnSpc>
              <a:spcAft>
                <a:spcPts val="800"/>
              </a:spcAft>
            </a:pPr>
            <a:r>
              <a:rPr lang="en-GB" sz="3100" b="1" kern="100" dirty="0">
                <a:effectLst/>
                <a:latin typeface="Aptos" panose="020B0004020202020204" pitchFamily="34" charset="0"/>
                <a:ea typeface="Aptos" panose="020B0004020202020204" pitchFamily="34" charset="0"/>
                <a:cs typeface="Times New Roman" panose="02020603050405020304" pitchFamily="18" charset="0"/>
              </a:rPr>
              <a:t>Bolton – </a:t>
            </a:r>
            <a:r>
              <a:rPr lang="en-GB" sz="3100" kern="100" dirty="0">
                <a:effectLst/>
                <a:latin typeface="Aptos" panose="020B0004020202020204" pitchFamily="34" charset="0"/>
                <a:ea typeface="Aptos" panose="020B0004020202020204" pitchFamily="34" charset="0"/>
                <a:cs typeface="Times New Roman" panose="02020603050405020304" pitchFamily="18" charset="0"/>
              </a:rPr>
              <a:t>70</a:t>
            </a:r>
            <a:r>
              <a:rPr lang="en-GB" sz="3100" b="1" kern="100" dirty="0">
                <a:effectLst/>
                <a:latin typeface="Aptos" panose="020B0004020202020204" pitchFamily="34" charset="0"/>
                <a:ea typeface="Aptos" panose="020B0004020202020204" pitchFamily="34" charset="0"/>
                <a:cs typeface="Times New Roman" panose="02020603050405020304" pitchFamily="18" charset="0"/>
              </a:rPr>
              <a:t>, </a:t>
            </a:r>
            <a:r>
              <a:rPr lang="en-GB" sz="3100" kern="100" dirty="0">
                <a:effectLst/>
                <a:latin typeface="Aptos" panose="020B0004020202020204" pitchFamily="34" charset="0"/>
                <a:ea typeface="Aptos" panose="020B0004020202020204" pitchFamily="34" charset="0"/>
                <a:cs typeface="Times New Roman" panose="02020603050405020304" pitchFamily="18" charset="0"/>
              </a:rPr>
              <a:t>no far right turned up</a:t>
            </a:r>
          </a:p>
          <a:p>
            <a:pPr>
              <a:lnSpc>
                <a:spcPct val="115000"/>
              </a:lnSpc>
              <a:spcAft>
                <a:spcPts val="800"/>
              </a:spcAft>
            </a:pPr>
            <a:r>
              <a:rPr lang="en-GB" sz="3100" b="1" kern="100" dirty="0">
                <a:effectLst/>
                <a:latin typeface="Aptos" panose="020B0004020202020204" pitchFamily="34" charset="0"/>
                <a:ea typeface="Aptos" panose="020B0004020202020204" pitchFamily="34" charset="0"/>
                <a:cs typeface="Times New Roman" panose="02020603050405020304" pitchFamily="18" charset="0"/>
              </a:rPr>
              <a:t>Norwich</a:t>
            </a:r>
            <a:r>
              <a:rPr lang="en-GB" sz="3100" kern="100" dirty="0">
                <a:effectLst/>
                <a:latin typeface="Aptos" panose="020B0004020202020204" pitchFamily="34" charset="0"/>
                <a:ea typeface="Aptos" panose="020B0004020202020204" pitchFamily="34" charset="0"/>
                <a:cs typeface="Times New Roman" panose="02020603050405020304" pitchFamily="18" charset="0"/>
              </a:rPr>
              <a:t> - 100</a:t>
            </a:r>
          </a:p>
          <a:p>
            <a:r>
              <a:rPr lang="en-GB" sz="3100" b="1" dirty="0">
                <a:effectLst/>
                <a:latin typeface="Aptos" panose="020B0004020202020204" pitchFamily="34" charset="0"/>
                <a:ea typeface="Aptos" panose="020B0004020202020204" pitchFamily="34" charset="0"/>
                <a:cs typeface="Times New Roman" panose="02020603050405020304" pitchFamily="18" charset="0"/>
              </a:rPr>
              <a:t>Derby</a:t>
            </a:r>
            <a:r>
              <a:rPr lang="en-GB" sz="3100" dirty="0">
                <a:effectLst/>
                <a:latin typeface="Aptos" panose="020B0004020202020204" pitchFamily="34" charset="0"/>
                <a:ea typeface="Aptos" panose="020B0004020202020204" pitchFamily="34" charset="0"/>
                <a:cs typeface="Times New Roman" panose="02020603050405020304" pitchFamily="18" charset="0"/>
              </a:rPr>
              <a:t> - 500</a:t>
            </a:r>
          </a:p>
          <a:p>
            <a:pPr>
              <a:lnSpc>
                <a:spcPct val="115000"/>
              </a:lnSpc>
              <a:spcAft>
                <a:spcPts val="800"/>
              </a:spcAft>
            </a:pPr>
            <a:r>
              <a:rPr lang="en-GB" sz="3100" b="1" kern="100" dirty="0">
                <a:effectLst/>
                <a:latin typeface="Aptos" panose="020B0004020202020204" pitchFamily="34" charset="0"/>
                <a:ea typeface="Aptos" panose="020B0004020202020204" pitchFamily="34" charset="0"/>
                <a:cs typeface="Times New Roman" panose="02020603050405020304" pitchFamily="18" charset="0"/>
              </a:rPr>
              <a:t>Hackney</a:t>
            </a:r>
            <a:r>
              <a:rPr lang="en-GB" sz="3100" b="1" kern="100" dirty="0">
                <a:latin typeface="Aptos" panose="020B0004020202020204" pitchFamily="34" charset="0"/>
                <a:ea typeface="Aptos" panose="020B0004020202020204" pitchFamily="34" charset="0"/>
                <a:cs typeface="Times New Roman" panose="02020603050405020304" pitchFamily="18" charset="0"/>
              </a:rPr>
              <a:t> – </a:t>
            </a:r>
            <a:r>
              <a:rPr lang="en-GB" sz="3100" kern="100" dirty="0">
                <a:latin typeface="Aptos" panose="020B0004020202020204" pitchFamily="34" charset="0"/>
                <a:ea typeface="Aptos" panose="020B0004020202020204" pitchFamily="34" charset="0"/>
                <a:cs typeface="Times New Roman" panose="02020603050405020304" pitchFamily="18" charset="0"/>
              </a:rPr>
              <a:t>500</a:t>
            </a:r>
            <a:r>
              <a:rPr lang="en-GB" sz="3100" b="1" kern="100" dirty="0">
                <a:latin typeface="Aptos" panose="020B0004020202020204" pitchFamily="34" charset="0"/>
                <a:ea typeface="Aptos" panose="020B0004020202020204" pitchFamily="34" charset="0"/>
                <a:cs typeface="Times New Roman" panose="02020603050405020304" pitchFamily="18" charset="0"/>
              </a:rPr>
              <a:t> </a:t>
            </a:r>
            <a:r>
              <a:rPr lang="en-GB" sz="3100" kern="100" dirty="0">
                <a:effectLst/>
                <a:latin typeface="Aptos" panose="020B0004020202020204" pitchFamily="34" charset="0"/>
                <a:ea typeface="Aptos" panose="020B0004020202020204" pitchFamily="34" charset="0"/>
                <a:cs typeface="Times New Roman" panose="02020603050405020304" pitchFamily="18" charset="0"/>
              </a:rPr>
              <a:t>following a fascist threat to the local mosque. It was an extraordinary turnout at ten hours’ notice.</a:t>
            </a:r>
          </a:p>
          <a:p>
            <a:pPr>
              <a:lnSpc>
                <a:spcPct val="115000"/>
              </a:lnSpc>
              <a:spcAft>
                <a:spcPts val="800"/>
              </a:spcAft>
            </a:pPr>
            <a:r>
              <a:rPr lang="en-GB" sz="3100" b="1" kern="100" dirty="0">
                <a:effectLst/>
                <a:latin typeface="Aptos" panose="020B0004020202020204" pitchFamily="34" charset="0"/>
                <a:ea typeface="Aptos" panose="020B0004020202020204" pitchFamily="34" charset="0"/>
                <a:cs typeface="Times New Roman" panose="02020603050405020304" pitchFamily="18" charset="0"/>
              </a:rPr>
              <a:t>Lewisham – 500 </a:t>
            </a:r>
          </a:p>
          <a:p>
            <a:pPr>
              <a:lnSpc>
                <a:spcPct val="115000"/>
              </a:lnSpc>
              <a:spcAft>
                <a:spcPts val="800"/>
              </a:spcAft>
            </a:pPr>
            <a:r>
              <a:rPr lang="en-GB" sz="3100" b="1" dirty="0">
                <a:effectLst/>
                <a:latin typeface="Aptos" panose="020B0004020202020204" pitchFamily="34" charset="0"/>
                <a:ea typeface="Aptos" panose="020B0004020202020204" pitchFamily="34" charset="0"/>
                <a:cs typeface="Times New Roman" panose="02020603050405020304" pitchFamily="18" charset="0"/>
              </a:rPr>
              <a:t>Cheadle</a:t>
            </a:r>
            <a:r>
              <a:rPr lang="en-GB" sz="3100" dirty="0">
                <a:effectLst/>
                <a:latin typeface="Aptos" panose="020B0004020202020204" pitchFamily="34" charset="0"/>
                <a:ea typeface="Aptos" panose="020B0004020202020204" pitchFamily="34" charset="0"/>
                <a:cs typeface="Times New Roman" panose="02020603050405020304" pitchFamily="18" charset="0"/>
              </a:rPr>
              <a:t>, Greater Manchester</a:t>
            </a:r>
            <a:r>
              <a:rPr lang="en-GB" sz="3100" dirty="0">
                <a:latin typeface="Aptos" panose="020B0004020202020204" pitchFamily="34" charset="0"/>
                <a:ea typeface="Aptos" panose="020B0004020202020204" pitchFamily="34" charset="0"/>
                <a:cs typeface="Times New Roman" panose="02020603050405020304" pitchFamily="18" charset="0"/>
              </a:rPr>
              <a:t> – 500</a:t>
            </a:r>
          </a:p>
          <a:p>
            <a:pPr>
              <a:lnSpc>
                <a:spcPct val="115000"/>
              </a:lnSpc>
              <a:spcAft>
                <a:spcPts val="800"/>
              </a:spcAft>
            </a:pPr>
            <a:r>
              <a:rPr lang="en-GB" sz="3100" b="1" kern="100" dirty="0">
                <a:effectLst/>
                <a:latin typeface="Aptos" panose="020B0004020202020204" pitchFamily="34" charset="0"/>
                <a:ea typeface="Aptos" panose="020B0004020202020204" pitchFamily="34" charset="0"/>
                <a:cs typeface="Times New Roman" panose="02020603050405020304" pitchFamily="18" charset="0"/>
              </a:rPr>
              <a:t>Bedford—</a:t>
            </a:r>
            <a:r>
              <a:rPr lang="en-GB" sz="3100" kern="100" dirty="0">
                <a:effectLst/>
                <a:latin typeface="Aptos" panose="020B0004020202020204" pitchFamily="34" charset="0"/>
                <a:ea typeface="Aptos" panose="020B0004020202020204" pitchFamily="34" charset="0"/>
                <a:cs typeface="Times New Roman" panose="02020603050405020304" pitchFamily="18" charset="0"/>
              </a:rPr>
              <a:t> 500</a:t>
            </a:r>
          </a:p>
          <a:p>
            <a:pPr>
              <a:lnSpc>
                <a:spcPct val="115000"/>
              </a:lnSpc>
              <a:spcAft>
                <a:spcPts val="800"/>
              </a:spcAft>
            </a:pPr>
            <a:r>
              <a:rPr lang="en-GB" sz="3100" b="1" kern="100" dirty="0">
                <a:effectLst/>
                <a:latin typeface="Aptos" panose="020B0004020202020204" pitchFamily="34" charset="0"/>
                <a:ea typeface="Aptos" panose="020B0004020202020204" pitchFamily="34" charset="0"/>
                <a:cs typeface="Times New Roman" panose="02020603050405020304" pitchFamily="18" charset="0"/>
              </a:rPr>
              <a:t>Brentford - </a:t>
            </a:r>
            <a:r>
              <a:rPr lang="en-GB" sz="3100" kern="100" dirty="0">
                <a:effectLst/>
                <a:latin typeface="Aptos" panose="020B0004020202020204" pitchFamily="34" charset="0"/>
                <a:ea typeface="Aptos" panose="020B0004020202020204" pitchFamily="34" charset="0"/>
                <a:cs typeface="Times New Roman" panose="02020603050405020304" pitchFamily="18" charset="0"/>
              </a:rPr>
              <a:t>west London, anti-fascists outnumbered the far right 100-to-one. The 400-strong crowd chanted, “There are many, many more of us than you” at the dejected-looking group.</a:t>
            </a:r>
          </a:p>
          <a:p>
            <a:r>
              <a:rPr lang="en-GB" sz="3100" b="1" kern="100" dirty="0">
                <a:effectLst/>
                <a:latin typeface="Aptos" panose="020B0004020202020204" pitchFamily="34" charset="0"/>
                <a:ea typeface="Aptos" panose="020B0004020202020204" pitchFamily="34" charset="0"/>
                <a:cs typeface="Times New Roman" panose="02020603050405020304" pitchFamily="18" charset="0"/>
              </a:rPr>
              <a:t>North Harrow </a:t>
            </a:r>
            <a:r>
              <a:rPr lang="en-GB" sz="3100" kern="100" dirty="0">
                <a:effectLst/>
                <a:latin typeface="Aptos" panose="020B0004020202020204" pitchFamily="34" charset="0"/>
                <a:ea typeface="Aptos" panose="020B0004020202020204" pitchFamily="34" charset="0"/>
                <a:cs typeface="Times New Roman" panose="02020603050405020304" pitchFamily="18" charset="0"/>
              </a:rPr>
              <a:t>in west London</a:t>
            </a:r>
            <a:r>
              <a:rPr lang="en-GB" sz="3100" kern="100" dirty="0">
                <a:latin typeface="Aptos" panose="020B0004020202020204" pitchFamily="34" charset="0"/>
                <a:ea typeface="Aptos" panose="020B0004020202020204" pitchFamily="34" charset="0"/>
                <a:cs typeface="Times New Roman" panose="02020603050405020304" pitchFamily="18" charset="0"/>
              </a:rPr>
              <a:t> – 400</a:t>
            </a:r>
          </a:p>
          <a:p>
            <a:r>
              <a:rPr lang="en-GB" sz="3100" b="1" dirty="0">
                <a:effectLst/>
                <a:latin typeface="Aptos" panose="020B0004020202020204" pitchFamily="34" charset="0"/>
                <a:ea typeface="Aptos" panose="020B0004020202020204" pitchFamily="34" charset="0"/>
                <a:cs typeface="Times New Roman" panose="02020603050405020304" pitchFamily="18" charset="0"/>
              </a:rPr>
              <a:t>Southend</a:t>
            </a:r>
            <a:r>
              <a:rPr lang="en-GB" sz="3100" dirty="0">
                <a:effectLst/>
                <a:latin typeface="Aptos" panose="020B0004020202020204" pitchFamily="34" charset="0"/>
                <a:ea typeface="Aptos" panose="020B0004020202020204" pitchFamily="34" charset="0"/>
                <a:cs typeface="Times New Roman" panose="02020603050405020304" pitchFamily="18" charset="0"/>
              </a:rPr>
              <a:t> – 500 , to defend an immigration solicitor in Westcliff-on-Sea, </a:t>
            </a:r>
          </a:p>
          <a:p>
            <a:pPr>
              <a:lnSpc>
                <a:spcPct val="115000"/>
              </a:lnSpc>
              <a:spcAft>
                <a:spcPts val="800"/>
              </a:spcAft>
            </a:pPr>
            <a:endParaRPr lang="en-GB" sz="3100" dirty="0"/>
          </a:p>
          <a:p>
            <a:endParaRPr lang="en-GB" dirty="0"/>
          </a:p>
        </p:txBody>
      </p:sp>
    </p:spTree>
    <p:extLst>
      <p:ext uri="{BB962C8B-B14F-4D97-AF65-F5344CB8AC3E}">
        <p14:creationId xmlns:p14="http://schemas.microsoft.com/office/powerpoint/2010/main" val="412458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p:txBody>
          <a:bodyPr>
            <a:noAutofit/>
          </a:bodyPr>
          <a:lstStyle/>
          <a:p>
            <a:br>
              <a:rPr lang="en-GB" sz="4800" b="1" dirty="0"/>
            </a:br>
            <a:r>
              <a:rPr lang="en-GB" sz="4800" b="1" dirty="0"/>
              <a:t>Why demonstrate?</a:t>
            </a:r>
            <a:br>
              <a:rPr lang="en-GB" sz="4800" b="1" dirty="0"/>
            </a:br>
            <a:endParaRPr lang="en-GB" sz="4800" b="1" dirty="0"/>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529282" y="1554833"/>
            <a:ext cx="10515600" cy="4844552"/>
          </a:xfrm>
        </p:spPr>
        <p:txBody>
          <a:bodyPr>
            <a:normAutofit fontScale="85000" lnSpcReduction="10000"/>
          </a:bodyPr>
          <a:lstStyle/>
          <a:p>
            <a:pPr marL="514350" indent="-514350">
              <a:buAutoNum type="arabicPeriod"/>
            </a:pPr>
            <a:r>
              <a:rPr lang="en-GB" sz="3200" dirty="0"/>
              <a:t>If racists are going to demonstrate, this puts everyone in our community at risk. We need to defend our mosques, synagogues, etc. And we have to make sure our streets are safe for everyone in our community. </a:t>
            </a:r>
          </a:p>
          <a:p>
            <a:pPr marL="514350" indent="-514350">
              <a:buAutoNum type="arabicPeriod"/>
            </a:pPr>
            <a:r>
              <a:rPr lang="en-GB" sz="3200" dirty="0"/>
              <a:t>If many people show their determination to stop racism, it means the racists feel less confident to turn up and so their movement is weaker.</a:t>
            </a:r>
          </a:p>
          <a:p>
            <a:pPr marL="514350" indent="-514350">
              <a:buAutoNum type="arabicPeriod"/>
            </a:pPr>
            <a:r>
              <a:rPr lang="en-GB" sz="3200" dirty="0"/>
              <a:t>Hitler was the leader of the Nazis, who murdered 6 million Jewish people in the Holocaust and 6 million other people…. Roma, LGBT+, Africans, Trade Unionists, Jehovah’s witnesses and many more…</a:t>
            </a:r>
          </a:p>
          <a:p>
            <a:pPr marL="0" indent="0">
              <a:buNone/>
            </a:pPr>
            <a:r>
              <a:rPr lang="en-GB" sz="3200" dirty="0"/>
              <a:t>He said that if he had been stopped when his Nazi party was small, he would never have been able to come to power. </a:t>
            </a:r>
          </a:p>
          <a:p>
            <a:pPr marL="0" indent="0">
              <a:buNone/>
            </a:pPr>
            <a:r>
              <a:rPr lang="en-GB" sz="3200" dirty="0"/>
              <a:t>We need the people of hate, to remain small in number.</a:t>
            </a:r>
          </a:p>
          <a:p>
            <a:pPr marL="514350" indent="-514350">
              <a:buAutoNum type="arabicPeriod"/>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pic>
        <p:nvPicPr>
          <p:cNvPr id="2052" name="Picture 4" descr="See related image detail. A Disaster of the Political Class – The Cairo Review of Global Affairs">
            <a:extLst>
              <a:ext uri="{FF2B5EF4-FFF2-40B4-BE49-F238E27FC236}">
                <a16:creationId xmlns:a16="http://schemas.microsoft.com/office/drawing/2014/main" id="{F82E9E36-5B66-EA5B-F122-01DB1E9D9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1006" y="365126"/>
            <a:ext cx="1831712" cy="132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20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a:xfrm>
            <a:off x="1011195" y="352768"/>
            <a:ext cx="10515600" cy="1325563"/>
          </a:xfrm>
        </p:spPr>
        <p:txBody>
          <a:bodyPr>
            <a:noAutofit/>
          </a:bodyPr>
          <a:lstStyle/>
          <a:p>
            <a:r>
              <a:rPr lang="en-GB" sz="4800" b="1" dirty="0"/>
              <a:t>Not spontaneous</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1011195" y="1493049"/>
            <a:ext cx="10515600" cy="4844552"/>
          </a:xfrm>
        </p:spPr>
        <p:txBody>
          <a:bodyPr>
            <a:normAutofit/>
          </a:bodyPr>
          <a:lstStyle/>
          <a:p>
            <a:pPr marL="0" indent="0">
              <a:buNone/>
            </a:pPr>
            <a:r>
              <a:rPr lang="en-GB" sz="3200" dirty="0"/>
              <a:t>People didn’t just come out of their houses at the same time, to go to the same place by chance. People in many groups put the call out. Stand up to Racism, Trade unions, (including the education union), churches, mosques, synagogues…</a:t>
            </a:r>
          </a:p>
          <a:p>
            <a:pPr marL="0" indent="0">
              <a:buNone/>
            </a:pPr>
            <a:endParaRPr lang="en-GB" sz="3200" dirty="0"/>
          </a:p>
          <a:p>
            <a:pPr marL="0" indent="0">
              <a:buNone/>
            </a:pPr>
            <a:r>
              <a:rPr lang="en-GB" sz="6000" dirty="0"/>
              <a:t>What we do makes a difference.</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spTree>
    <p:extLst>
      <p:ext uri="{BB962C8B-B14F-4D97-AF65-F5344CB8AC3E}">
        <p14:creationId xmlns:p14="http://schemas.microsoft.com/office/powerpoint/2010/main" val="355237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p:txBody>
          <a:bodyPr>
            <a:noAutofit/>
          </a:bodyPr>
          <a:lstStyle/>
          <a:p>
            <a:r>
              <a:rPr lang="en-GB" sz="4800" b="1" dirty="0"/>
              <a:t>History of this resistance to racism</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510746" y="1729098"/>
            <a:ext cx="10515600" cy="4844552"/>
          </a:xfrm>
        </p:spPr>
        <p:txBody>
          <a:bodyPr>
            <a:normAutofit fontScale="85000" lnSpcReduction="20000"/>
          </a:bodyPr>
          <a:lstStyle/>
          <a:p>
            <a:pPr marL="0" indent="0">
              <a:buNone/>
            </a:pPr>
            <a:r>
              <a:rPr lang="en-GB" sz="3200" b="1" dirty="0"/>
              <a:t>Cable Street 1936 </a:t>
            </a:r>
            <a:r>
              <a:rPr lang="en-GB" sz="3200" dirty="0"/>
              <a:t>– 300,000 Irish dockers, Jews, Socialists, Communists, Trade Unionists… and others gathered to stop the British Hitler – Oswald Mosley. The British Union of Fascists, never as strong again.</a:t>
            </a:r>
          </a:p>
          <a:p>
            <a:pPr marL="0" indent="0">
              <a:buNone/>
            </a:pPr>
            <a:endParaRPr lang="en-GB" sz="3200" dirty="0"/>
          </a:p>
          <a:p>
            <a:pPr marL="0" indent="0">
              <a:buNone/>
            </a:pPr>
            <a:r>
              <a:rPr lang="en-GB" sz="3200" b="1" dirty="0"/>
              <a:t>Lewisham 1977</a:t>
            </a:r>
            <a:r>
              <a:rPr lang="en-GB" sz="3200" dirty="0"/>
              <a:t> – 4000 anti-racists met 500 of the National Front</a:t>
            </a:r>
          </a:p>
          <a:p>
            <a:pPr marL="0" indent="0">
              <a:buNone/>
            </a:pPr>
            <a:r>
              <a:rPr lang="en-GB" sz="3200" dirty="0"/>
              <a:t>and they were never as strong again</a:t>
            </a:r>
          </a:p>
          <a:p>
            <a:pPr marL="0" indent="0">
              <a:buNone/>
            </a:pPr>
            <a:endParaRPr lang="en-GB" sz="3200" b="1" dirty="0"/>
          </a:p>
          <a:p>
            <a:pPr marL="0" indent="0">
              <a:buNone/>
            </a:pPr>
            <a:r>
              <a:rPr lang="en-GB" sz="3200" b="1" dirty="0"/>
              <a:t>Wood Green 1977 </a:t>
            </a:r>
            <a:r>
              <a:rPr lang="en-GB" sz="3200" dirty="0"/>
              <a:t>–3000 anti racists met the National Front, and </a:t>
            </a:r>
            <a:br>
              <a:rPr lang="en-GB" sz="3200" dirty="0"/>
            </a:br>
            <a:r>
              <a:rPr lang="en-GB" sz="3200" dirty="0"/>
              <a:t>they were forced to leave.</a:t>
            </a:r>
          </a:p>
          <a:p>
            <a:pPr marL="0" indent="0">
              <a:buNone/>
            </a:pPr>
            <a:endParaRPr lang="en-GB" sz="3200" dirty="0"/>
          </a:p>
          <a:p>
            <a:pPr marL="0" indent="0">
              <a:buNone/>
            </a:pPr>
            <a:r>
              <a:rPr lang="en-GB" sz="3200" b="1" dirty="0"/>
              <a:t>Nick Griffin BNP election - </a:t>
            </a:r>
            <a:r>
              <a:rPr lang="en-GB" sz="3200" dirty="0"/>
              <a:t>2010….Barking and Dagenham 2010 </a:t>
            </a:r>
            <a:br>
              <a:rPr lang="en-GB" sz="3200" dirty="0"/>
            </a:br>
            <a:r>
              <a:rPr lang="en-GB" sz="3200" dirty="0"/>
              <a:t>defeated as many anti-racists knocked on doors urging people not to </a:t>
            </a:r>
            <a:br>
              <a:rPr lang="en-GB" sz="3200" dirty="0"/>
            </a:br>
            <a:r>
              <a:rPr lang="en-GB" sz="3200" dirty="0"/>
              <a:t>vote for this man.</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pic>
        <p:nvPicPr>
          <p:cNvPr id="6146" name="Picture 2" descr="Image result for how many people at cable street 1936">
            <a:extLst>
              <a:ext uri="{FF2B5EF4-FFF2-40B4-BE49-F238E27FC236}">
                <a16:creationId xmlns:a16="http://schemas.microsoft.com/office/drawing/2014/main" id="{301EACCB-746D-F7B8-53C1-BDCBE5092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5900" y="192749"/>
            <a:ext cx="170497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battle of wood green">
            <a:extLst>
              <a:ext uri="{FF2B5EF4-FFF2-40B4-BE49-F238E27FC236}">
                <a16:creationId xmlns:a16="http://schemas.microsoft.com/office/drawing/2014/main" id="{895BB4F3-A6EF-7355-CA50-6E11E677E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264" y="4165850"/>
            <a:ext cx="1876234" cy="14734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2FD54C0-B862-0964-7779-7B32ACA51C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6279" y="3038566"/>
            <a:ext cx="1964219" cy="689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8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50"/>
                                        </p:tgtEl>
                                        <p:attrNameLst>
                                          <p:attrName>style.visibility</p:attrName>
                                        </p:attrNameLst>
                                      </p:cBhvr>
                                      <p:to>
                                        <p:strVal val="visible"/>
                                      </p:to>
                                    </p:set>
                                    <p:anim calcmode="lin" valueType="num">
                                      <p:cBhvr additive="base">
                                        <p:cTn id="19" dur="500" fill="hold"/>
                                        <p:tgtEl>
                                          <p:spTgt spid="6150"/>
                                        </p:tgtEl>
                                        <p:attrNameLst>
                                          <p:attrName>ppt_x</p:attrName>
                                        </p:attrNameLst>
                                      </p:cBhvr>
                                      <p:tavLst>
                                        <p:tav tm="0">
                                          <p:val>
                                            <p:strVal val="#ppt_x"/>
                                          </p:val>
                                        </p:tav>
                                        <p:tav tm="100000">
                                          <p:val>
                                            <p:strVal val="#ppt_x"/>
                                          </p:val>
                                        </p:tav>
                                      </p:tavLst>
                                    </p:anim>
                                    <p:anim calcmode="lin" valueType="num">
                                      <p:cBhvr additive="base">
                                        <p:cTn id="20"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0D3B9-F865-9C8C-F2DF-725C3AB1E234}"/>
              </a:ext>
            </a:extLst>
          </p:cNvPr>
          <p:cNvSpPr>
            <a:spLocks noGrp="1"/>
          </p:cNvSpPr>
          <p:nvPr>
            <p:ph type="title"/>
          </p:nvPr>
        </p:nvSpPr>
        <p:spPr>
          <a:xfrm>
            <a:off x="603422" y="324864"/>
            <a:ext cx="10515600" cy="1325563"/>
          </a:xfrm>
        </p:spPr>
        <p:txBody>
          <a:bodyPr/>
          <a:lstStyle/>
          <a:p>
            <a:r>
              <a:rPr lang="en-GB" b="1" dirty="0"/>
              <a:t>Be aware, these people who hate have not gone away….</a:t>
            </a:r>
          </a:p>
        </p:txBody>
      </p:sp>
      <p:sp>
        <p:nvSpPr>
          <p:cNvPr id="4" name="Content Placeholder 3">
            <a:extLst>
              <a:ext uri="{FF2B5EF4-FFF2-40B4-BE49-F238E27FC236}">
                <a16:creationId xmlns:a16="http://schemas.microsoft.com/office/drawing/2014/main" id="{A0CC0188-2354-D488-9EA2-90C67F0CE2F6}"/>
              </a:ext>
            </a:extLst>
          </p:cNvPr>
          <p:cNvSpPr>
            <a:spLocks noGrp="1"/>
          </p:cNvSpPr>
          <p:nvPr>
            <p:ph idx="1"/>
          </p:nvPr>
        </p:nvSpPr>
        <p:spPr>
          <a:xfrm>
            <a:off x="418070" y="2337723"/>
            <a:ext cx="10515600" cy="4351338"/>
          </a:xfrm>
        </p:spPr>
        <p:txBody>
          <a:bodyPr/>
          <a:lstStyle/>
          <a:p>
            <a:pPr marL="0" indent="0">
              <a:buNone/>
            </a:pPr>
            <a:r>
              <a:rPr lang="en-GB" dirty="0"/>
              <a:t>In Glasgow – Scotland on Saturday </a:t>
            </a:r>
            <a:br>
              <a:rPr lang="en-GB" dirty="0"/>
            </a:br>
            <a:r>
              <a:rPr lang="en-GB" dirty="0"/>
              <a:t>September 7</a:t>
            </a:r>
          </a:p>
          <a:p>
            <a:pPr marL="0" indent="0">
              <a:buNone/>
            </a:pPr>
            <a:r>
              <a:rPr lang="en-GB" dirty="0"/>
              <a:t>500 racists gathered to be met by</a:t>
            </a:r>
          </a:p>
          <a:p>
            <a:pPr marL="0" indent="0">
              <a:buNone/>
            </a:pPr>
            <a:r>
              <a:rPr lang="en-GB" dirty="0"/>
              <a:t>5000 anti racists.</a:t>
            </a:r>
          </a:p>
          <a:p>
            <a:pPr marL="0" indent="0">
              <a:buNone/>
            </a:pPr>
            <a:endParaRPr lang="en-GB" dirty="0"/>
          </a:p>
          <a:p>
            <a:pPr marL="0" indent="0">
              <a:buNone/>
            </a:pPr>
            <a:r>
              <a:rPr lang="en-GB" dirty="0"/>
              <a:t>WHEN THEY MARCH</a:t>
            </a:r>
          </a:p>
          <a:p>
            <a:pPr marL="0" indent="0">
              <a:buNone/>
            </a:pPr>
            <a:r>
              <a:rPr lang="en-GB" dirty="0"/>
              <a:t>WE WILL MARCH – TO SHOW</a:t>
            </a:r>
          </a:p>
          <a:p>
            <a:pPr marL="0" indent="0">
              <a:buNone/>
            </a:pPr>
            <a:r>
              <a:rPr lang="en-GB" dirty="0"/>
              <a:t>WE WILL ALWAYS STAND UP TO RACISM</a:t>
            </a:r>
          </a:p>
        </p:txBody>
      </p:sp>
      <p:pic>
        <p:nvPicPr>
          <p:cNvPr id="5" name="Picture 6">
            <a:extLst>
              <a:ext uri="{FF2B5EF4-FFF2-40B4-BE49-F238E27FC236}">
                <a16:creationId xmlns:a16="http://schemas.microsoft.com/office/drawing/2014/main" id="{1A22466C-E1E6-D0C4-BD6D-7EC5817CA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422" y="2045844"/>
            <a:ext cx="5303619" cy="353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27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p:txBody>
          <a:bodyPr>
            <a:noAutofit/>
          </a:bodyPr>
          <a:lstStyle/>
          <a:p>
            <a:r>
              <a:rPr lang="en-GB" sz="4800" b="1" dirty="0"/>
              <a:t>What does this mean for us….</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838200" y="1421027"/>
            <a:ext cx="10515600" cy="5165124"/>
          </a:xfrm>
        </p:spPr>
        <p:txBody>
          <a:bodyPr>
            <a:normAutofit fontScale="47500" lnSpcReduction="20000"/>
          </a:bodyPr>
          <a:lstStyle/>
          <a:p>
            <a:pPr marL="514350" indent="-514350">
              <a:buAutoNum type="arabicPeriod"/>
            </a:pPr>
            <a:r>
              <a:rPr lang="en-GB" sz="5100" dirty="0"/>
              <a:t>There are many more anti-racist people than racists.</a:t>
            </a:r>
          </a:p>
          <a:p>
            <a:pPr marL="514350" indent="-514350">
              <a:buAutoNum type="arabicPeriod"/>
            </a:pPr>
            <a:r>
              <a:rPr lang="en-GB" sz="5100" dirty="0"/>
              <a:t>A lot of the information online about minority groups is not true. Check facts.</a:t>
            </a:r>
          </a:p>
          <a:p>
            <a:pPr marL="514350" indent="-514350">
              <a:buAutoNum type="arabicPeriod"/>
            </a:pPr>
            <a:r>
              <a:rPr lang="en-GB" sz="5100" dirty="0"/>
              <a:t>What we do makes a difference…</a:t>
            </a:r>
          </a:p>
          <a:p>
            <a:pPr marL="514350" indent="-514350">
              <a:buAutoNum type="arabicPeriod"/>
            </a:pPr>
            <a:endParaRPr lang="en-GB" sz="5100" dirty="0"/>
          </a:p>
          <a:p>
            <a:pPr marL="0" indent="0">
              <a:buNone/>
            </a:pPr>
            <a:r>
              <a:rPr lang="en-GB" sz="5100" dirty="0"/>
              <a:t>NEVER  have words of hate in your mouth.</a:t>
            </a:r>
          </a:p>
          <a:p>
            <a:pPr marL="0" indent="0">
              <a:buNone/>
            </a:pPr>
            <a:endParaRPr lang="en-GB" sz="5100" dirty="0"/>
          </a:p>
          <a:p>
            <a:pPr marL="0" indent="0">
              <a:buNone/>
            </a:pPr>
            <a:r>
              <a:rPr lang="en-GB" sz="5100" dirty="0"/>
              <a:t>ALWAYS challenge language which picks on someone for their identity.</a:t>
            </a:r>
          </a:p>
          <a:p>
            <a:pPr marL="0" indent="0">
              <a:buNone/>
            </a:pPr>
            <a:endParaRPr lang="en-GB" sz="5100" dirty="0"/>
          </a:p>
          <a:p>
            <a:pPr marL="0" indent="0">
              <a:buNone/>
            </a:pPr>
            <a:r>
              <a:rPr lang="en-GB" sz="5100" dirty="0"/>
              <a:t>ALWAYS know you are not alone, and if you tell someone about discrimination, something will be done.</a:t>
            </a:r>
          </a:p>
          <a:p>
            <a:pPr marL="0" indent="0">
              <a:buNone/>
            </a:pPr>
            <a:endParaRPr lang="en-GB" sz="5100" dirty="0"/>
          </a:p>
          <a:p>
            <a:pPr marL="0" indent="0">
              <a:buNone/>
            </a:pPr>
            <a:r>
              <a:rPr lang="en-GB" sz="5100" dirty="0"/>
              <a:t>ALWAYS stand up for what is right. You feel better, and so do the people around you.</a:t>
            </a:r>
            <a:endParaRPr lang="en-GB" dirty="0"/>
          </a:p>
        </p:txBody>
      </p:sp>
    </p:spTree>
    <p:extLst>
      <p:ext uri="{BB962C8B-B14F-4D97-AF65-F5344CB8AC3E}">
        <p14:creationId xmlns:p14="http://schemas.microsoft.com/office/powerpoint/2010/main" val="17035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 calcmode="lin" valueType="num">
                                      <p:cBhvr additive="base">
                                        <p:cTn id="4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p:txBody>
          <a:bodyPr>
            <a:noAutofit/>
          </a:bodyPr>
          <a:lstStyle/>
          <a:p>
            <a:r>
              <a:rPr lang="en-GB" sz="4800" b="1" dirty="0"/>
              <a:t>What happened</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838200" y="1369481"/>
            <a:ext cx="10515600" cy="4844552"/>
          </a:xfrm>
        </p:spPr>
        <p:txBody>
          <a:bodyPr>
            <a:normAutofit/>
          </a:bodyPr>
          <a:lstStyle/>
          <a:p>
            <a:pPr marL="0" indent="0">
              <a:buNone/>
            </a:pPr>
            <a:r>
              <a:rPr lang="en-GB" sz="3200" dirty="0"/>
              <a:t>Tragic killing of 3 young people in Southport</a:t>
            </a:r>
          </a:p>
          <a:p>
            <a:pPr marL="0" indent="0">
              <a:buNone/>
            </a:pPr>
            <a:endParaRPr lang="en-GB" sz="3200" dirty="0"/>
          </a:p>
          <a:p>
            <a:r>
              <a:rPr lang="en-GB" dirty="0"/>
              <a:t>Far right activists instantly reacted to news of the murders with lies and hate. They claimed the attacker was an “illegal immigrant” who had arrived on a small boat across the Channel. They said he was a Muslim known to MI6.</a:t>
            </a:r>
          </a:p>
          <a:p>
            <a:r>
              <a:rPr lang="en-GB" dirty="0"/>
              <a:t>All wrong. All designed to make people hate Muslims.</a:t>
            </a:r>
          </a:p>
          <a:p>
            <a:r>
              <a:rPr lang="en-GB" dirty="0"/>
              <a:t>In fact, the suspect had been born in Cardiff, Wales. The media reported he had parents who had come to Britain from Rwanda, and he is a Christian. </a:t>
            </a:r>
          </a:p>
          <a:p>
            <a:pPr marL="0" indent="0">
              <a:buNone/>
            </a:pPr>
            <a:endParaRPr lang="en-GB" sz="3200" dirty="0"/>
          </a:p>
          <a:p>
            <a:pPr marL="0" indent="0">
              <a:buNone/>
            </a:pPr>
            <a:endParaRPr lang="en-GB" dirty="0"/>
          </a:p>
        </p:txBody>
      </p:sp>
      <p:pic>
        <p:nvPicPr>
          <p:cNvPr id="3074" name="Picture 2" descr="Image result for southport stabbings summer uk">
            <a:extLst>
              <a:ext uri="{FF2B5EF4-FFF2-40B4-BE49-F238E27FC236}">
                <a16:creationId xmlns:a16="http://schemas.microsoft.com/office/drawing/2014/main" id="{C43892B1-8991-1CA2-054A-CD7F17F49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3609" y="210065"/>
            <a:ext cx="3718010" cy="2229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13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p:txBody>
          <a:bodyPr>
            <a:noAutofit/>
          </a:bodyPr>
          <a:lstStyle/>
          <a:p>
            <a:r>
              <a:rPr lang="en-GB" sz="4800" b="1" dirty="0"/>
              <a:t>Riots</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838200" y="1777254"/>
            <a:ext cx="10515600" cy="4844552"/>
          </a:xfrm>
        </p:spPr>
        <p:txBody>
          <a:bodyPr>
            <a:normAutofit/>
          </a:bodyPr>
          <a:lstStyle/>
          <a:p>
            <a:pPr marL="0" indent="0">
              <a:buNone/>
            </a:pPr>
            <a:r>
              <a:rPr lang="en-GB" dirty="0"/>
              <a:t>The most severe rioting took place over the weekend of 3–4 August, when the far right, racist protesters clashed with police and counter-protesters. They attacked homes and businesses owned by immigrants, attacked hostels housing asylum seekers, and tried to attack mosques. </a:t>
            </a:r>
          </a:p>
          <a:p>
            <a:pPr marL="0" indent="0">
              <a:buNone/>
            </a:pPr>
            <a:r>
              <a:rPr lang="en-GB" dirty="0"/>
              <a:t>They also attacked individual people of colour on the street.</a:t>
            </a:r>
          </a:p>
        </p:txBody>
      </p:sp>
      <p:pic>
        <p:nvPicPr>
          <p:cNvPr id="1026" name="Picture 2" descr="A far right mob illustrating an article about Southport ">
            <a:extLst>
              <a:ext uri="{FF2B5EF4-FFF2-40B4-BE49-F238E27FC236}">
                <a16:creationId xmlns:a16="http://schemas.microsoft.com/office/drawing/2014/main" id="{BCC4F578-4939-AF14-A3FC-8160E02AD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315" y="3986121"/>
            <a:ext cx="4388253" cy="24745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r-right riots are ravaging the UK ...">
            <a:extLst>
              <a:ext uri="{FF2B5EF4-FFF2-40B4-BE49-F238E27FC236}">
                <a16:creationId xmlns:a16="http://schemas.microsoft.com/office/drawing/2014/main" id="{E585F125-3BED-5A1C-745C-A0299AD5F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1182" y="3986121"/>
            <a:ext cx="3815006" cy="25387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3E25990-0C81-871D-D654-FD351676AA49}"/>
              </a:ext>
            </a:extLst>
          </p:cNvPr>
          <p:cNvSpPr txBox="1"/>
          <p:nvPr/>
        </p:nvSpPr>
        <p:spPr>
          <a:xfrm>
            <a:off x="838201" y="5066270"/>
            <a:ext cx="1484870" cy="1200329"/>
          </a:xfrm>
          <a:prstGeom prst="rect">
            <a:avLst/>
          </a:prstGeom>
          <a:noFill/>
        </p:spPr>
        <p:txBody>
          <a:bodyPr wrap="square" rtlCol="0">
            <a:spAutoFit/>
          </a:bodyPr>
          <a:lstStyle/>
          <a:p>
            <a:r>
              <a:rPr lang="en-GB" b="1" dirty="0"/>
              <a:t>Attempted attack on a mosque in Southport</a:t>
            </a:r>
          </a:p>
        </p:txBody>
      </p:sp>
    </p:spTree>
    <p:extLst>
      <p:ext uri="{BB962C8B-B14F-4D97-AF65-F5344CB8AC3E}">
        <p14:creationId xmlns:p14="http://schemas.microsoft.com/office/powerpoint/2010/main" val="209270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a:xfrm>
            <a:off x="751703" y="-240356"/>
            <a:ext cx="10515600" cy="1325563"/>
          </a:xfrm>
        </p:spPr>
        <p:txBody>
          <a:bodyPr>
            <a:noAutofit/>
          </a:bodyPr>
          <a:lstStyle/>
          <a:p>
            <a:r>
              <a:rPr lang="en-GB" sz="4800" b="1" dirty="0"/>
              <a:t>Who are the far right?</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665205" y="951470"/>
            <a:ext cx="10515600" cy="5745891"/>
          </a:xfrm>
        </p:spPr>
        <p:txBody>
          <a:bodyPr>
            <a:normAutofit fontScale="55000" lnSpcReduction="20000"/>
          </a:bodyPr>
          <a:lstStyle/>
          <a:p>
            <a:pPr marL="0" indent="0">
              <a:buNone/>
            </a:pPr>
            <a:endParaRPr lang="en-GB" sz="3200" dirty="0"/>
          </a:p>
          <a:p>
            <a:pPr marL="0" indent="0">
              <a:buNone/>
            </a:pPr>
            <a:r>
              <a:rPr lang="en-GB" sz="4000" dirty="0"/>
              <a:t>Tommy Robinson – Real name….Stephen Yaxley Lennon</a:t>
            </a:r>
          </a:p>
          <a:p>
            <a:pPr marL="0" indent="0">
              <a:buNone/>
            </a:pPr>
            <a:endParaRPr lang="en-GB" sz="4000" dirty="0"/>
          </a:p>
          <a:p>
            <a:pPr marL="0" indent="0">
              <a:buNone/>
            </a:pPr>
            <a:r>
              <a:rPr lang="en-GB" sz="4000" dirty="0"/>
              <a:t>He used to be in the British National Party – which was a racist party full of people who loved Hitler. So these people have been labelled Nazis, or the Italian version, Fascists…</a:t>
            </a:r>
          </a:p>
          <a:p>
            <a:pPr marL="0" indent="0">
              <a:buNone/>
            </a:pPr>
            <a:r>
              <a:rPr lang="en-GB" sz="4000" dirty="0"/>
              <a:t>He led the English Defence League – who were extremely  Islamophobic</a:t>
            </a:r>
          </a:p>
          <a:p>
            <a:pPr marL="0" indent="0">
              <a:buNone/>
            </a:pPr>
            <a:endParaRPr lang="en-GB" sz="4000" dirty="0"/>
          </a:p>
          <a:p>
            <a:pPr marL="0" indent="0">
              <a:buNone/>
            </a:pPr>
            <a:r>
              <a:rPr lang="en-GB" sz="4000" dirty="0"/>
              <a:t>There are other organisations who are on the far right – such as Britain First, and Patriotic Alternative…</a:t>
            </a:r>
          </a:p>
          <a:p>
            <a:pPr marL="0" indent="0">
              <a:buNone/>
            </a:pPr>
            <a:endParaRPr lang="en-GB" sz="4000" dirty="0"/>
          </a:p>
          <a:p>
            <a:pPr marL="0" indent="0">
              <a:buNone/>
            </a:pPr>
            <a:r>
              <a:rPr lang="en-GB" sz="4000" b="1" dirty="0"/>
              <a:t>They have many targets for their hate.</a:t>
            </a:r>
          </a:p>
          <a:p>
            <a:r>
              <a:rPr lang="en-GB" sz="4000" dirty="0"/>
              <a:t>People fleeing their countries due to war, famine, hardship, refugees or ‘migrants’</a:t>
            </a:r>
          </a:p>
          <a:p>
            <a:r>
              <a:rPr lang="en-GB" sz="4000" dirty="0"/>
              <a:t>Muslims</a:t>
            </a:r>
          </a:p>
          <a:p>
            <a:r>
              <a:rPr lang="en-GB" sz="4000" dirty="0"/>
              <a:t>People of colour</a:t>
            </a:r>
          </a:p>
          <a:p>
            <a:r>
              <a:rPr lang="en-GB" sz="4000" dirty="0"/>
              <a:t>LGBT+ people, particularly Trans people</a:t>
            </a:r>
          </a:p>
          <a:p>
            <a:r>
              <a:rPr lang="en-GB" sz="4000" dirty="0"/>
              <a:t>Although more hidden, they also hate Jews.</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pic>
        <p:nvPicPr>
          <p:cNvPr id="5122" name="Picture 2" descr="Image result for tommy robinson hate picture">
            <a:extLst>
              <a:ext uri="{FF2B5EF4-FFF2-40B4-BE49-F238E27FC236}">
                <a16:creationId xmlns:a16="http://schemas.microsoft.com/office/drawing/2014/main" id="{29F50285-FBCD-FF02-7085-00746423D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6223" y="292688"/>
            <a:ext cx="2058343" cy="1585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25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additive="base">
                                        <p:cTn id="3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 calcmode="lin" valueType="num">
                                      <p:cBhvr additive="base">
                                        <p:cTn id="4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11" end="11"/>
                                            </p:txEl>
                                          </p:spTgt>
                                        </p:tgtEl>
                                        <p:attrNameLst>
                                          <p:attrName>style.visibility</p:attrName>
                                        </p:attrNameLst>
                                      </p:cBhvr>
                                      <p:to>
                                        <p:strVal val="visible"/>
                                      </p:to>
                                    </p:set>
                                    <p:anim calcmode="lin" valueType="num">
                                      <p:cBhvr additive="base">
                                        <p:cTn id="4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additive="base">
                                        <p:cTn id="55"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13" end="13"/>
                                            </p:txEl>
                                          </p:spTgt>
                                        </p:tgtEl>
                                        <p:attrNameLst>
                                          <p:attrName>style.visibility</p:attrName>
                                        </p:attrNameLst>
                                      </p:cBhvr>
                                      <p:to>
                                        <p:strVal val="visible"/>
                                      </p:to>
                                    </p:set>
                                    <p:anim calcmode="lin" valueType="num">
                                      <p:cBhvr additive="base">
                                        <p:cTn id="61"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p:txBody>
          <a:bodyPr>
            <a:noAutofit/>
          </a:bodyPr>
          <a:lstStyle/>
          <a:p>
            <a:r>
              <a:rPr lang="en-GB" sz="4800" b="1" dirty="0"/>
              <a:t>Who else uses divisive language?</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838200" y="1777254"/>
            <a:ext cx="10515600" cy="4844552"/>
          </a:xfrm>
        </p:spPr>
        <p:txBody>
          <a:bodyPr>
            <a:normAutofit fontScale="85000" lnSpcReduction="10000"/>
          </a:bodyPr>
          <a:lstStyle/>
          <a:p>
            <a:pPr marL="0" indent="0">
              <a:buNone/>
            </a:pPr>
            <a:r>
              <a:rPr lang="en-GB" sz="3200" b="1" dirty="0"/>
              <a:t>Nigel Farage </a:t>
            </a:r>
            <a:r>
              <a:rPr lang="en-GB" sz="3200" dirty="0"/>
              <a:t>– REFORM UK – Has argued that migrants are the problem, and he is for the ordinary British person – in fact he’s a millionaire businessman, with a German wife.</a:t>
            </a:r>
          </a:p>
          <a:p>
            <a:pPr marL="0" indent="0">
              <a:buNone/>
            </a:pPr>
            <a:endParaRPr lang="en-GB" sz="3200" dirty="0"/>
          </a:p>
          <a:p>
            <a:pPr marL="0" indent="0">
              <a:buNone/>
            </a:pPr>
            <a:r>
              <a:rPr lang="en-GB" sz="3200" b="1" dirty="0"/>
              <a:t>Suella Braverman </a:t>
            </a:r>
            <a:r>
              <a:rPr lang="en-GB" sz="3200" dirty="0"/>
              <a:t>–  the ex Conservative Home Secretary who made a speech based on a famous speech against racism by Martin Luther King..‘ I have a dream….’ She agrees with the ‘Great Replacement theory’</a:t>
            </a:r>
          </a:p>
          <a:p>
            <a:pPr marL="0" indent="0">
              <a:buNone/>
            </a:pPr>
            <a:endParaRPr lang="en-GB" sz="3200" dirty="0"/>
          </a:p>
          <a:p>
            <a:pPr marL="0" indent="0">
              <a:buNone/>
            </a:pPr>
            <a:r>
              <a:rPr lang="en-GB" sz="3200" b="1" dirty="0"/>
              <a:t>Rishi Sunak </a:t>
            </a:r>
            <a:r>
              <a:rPr lang="en-GB" sz="3200" dirty="0"/>
              <a:t>– ‘Stop the Boats’</a:t>
            </a:r>
          </a:p>
          <a:p>
            <a:pPr marL="0" indent="0">
              <a:buNone/>
            </a:pPr>
            <a:endParaRPr lang="en-GB" sz="3200" dirty="0"/>
          </a:p>
          <a:p>
            <a:pPr marL="0" indent="0">
              <a:buNone/>
            </a:pPr>
            <a:r>
              <a:rPr lang="en-GB" sz="3200" b="1" dirty="0"/>
              <a:t>Sadly</a:t>
            </a:r>
            <a:r>
              <a:rPr lang="en-GB" sz="3200" dirty="0"/>
              <a:t>…. Our new government is also focussing on stopping ‘illegal migrants’.</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spTree>
    <p:extLst>
      <p:ext uri="{BB962C8B-B14F-4D97-AF65-F5344CB8AC3E}">
        <p14:creationId xmlns:p14="http://schemas.microsoft.com/office/powerpoint/2010/main" val="365269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a:xfrm>
            <a:off x="838200" y="-9920"/>
            <a:ext cx="10515600" cy="1325563"/>
          </a:xfrm>
        </p:spPr>
        <p:txBody>
          <a:bodyPr>
            <a:noAutofit/>
          </a:bodyPr>
          <a:lstStyle/>
          <a:p>
            <a:r>
              <a:rPr lang="en-GB" sz="4800" b="1" dirty="0"/>
              <a:t>Some myths</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838200" y="1315643"/>
            <a:ext cx="10515600" cy="4844552"/>
          </a:xfrm>
        </p:spPr>
        <p:txBody>
          <a:bodyPr>
            <a:normAutofit fontScale="77500" lnSpcReduction="20000"/>
          </a:bodyPr>
          <a:lstStyle/>
          <a:p>
            <a:pPr marL="514350" indent="-514350">
              <a:buAutoNum type="arabicPeriod"/>
            </a:pPr>
            <a:r>
              <a:rPr lang="en-GB" sz="3200" dirty="0"/>
              <a:t>Asylum seekers come here and don’t want to work…</a:t>
            </a:r>
          </a:p>
          <a:p>
            <a:pPr marL="0" indent="0">
              <a:buNone/>
            </a:pPr>
            <a:r>
              <a:rPr lang="en-GB" sz="3200" dirty="0"/>
              <a:t>Fact – the government will not allow them to work, and so are forced to live on very low benefits</a:t>
            </a:r>
          </a:p>
          <a:p>
            <a:pPr marL="514350" indent="-514350">
              <a:buAutoNum type="arabicPeriod" startAt="2"/>
            </a:pPr>
            <a:r>
              <a:rPr lang="en-GB" sz="3200" dirty="0"/>
              <a:t>People come here illegally…</a:t>
            </a:r>
          </a:p>
          <a:p>
            <a:pPr marL="0" indent="0">
              <a:buNone/>
            </a:pPr>
            <a:r>
              <a:rPr lang="en-GB" sz="3200" dirty="0"/>
              <a:t>Fact – there are now no legal, safe routes for people to enter the UK, if they don’t have their papers. It is very hard when you are fleeing to carry your papers, and many people don’t have these things.</a:t>
            </a:r>
          </a:p>
          <a:p>
            <a:pPr marL="0" indent="0">
              <a:buNone/>
            </a:pPr>
            <a:r>
              <a:rPr lang="en-GB" sz="3200" dirty="0"/>
              <a:t>3. People once here cost the government lots of money</a:t>
            </a:r>
          </a:p>
          <a:p>
            <a:pPr marL="0" indent="0">
              <a:buNone/>
            </a:pPr>
            <a:r>
              <a:rPr lang="en-GB" sz="3200" dirty="0"/>
              <a:t>Fact – Migrants who are mostly of working age or younger, contribute more in taxes than are taken in benefits.</a:t>
            </a:r>
          </a:p>
          <a:p>
            <a:pPr marL="0" indent="0">
              <a:buNone/>
            </a:pPr>
            <a:r>
              <a:rPr lang="en-GB" sz="3200" dirty="0"/>
              <a:t>4. Migrants are using up NHS resources.</a:t>
            </a:r>
          </a:p>
          <a:p>
            <a:pPr marL="0" indent="0">
              <a:buNone/>
            </a:pPr>
            <a:r>
              <a:rPr lang="en-GB" sz="3200" dirty="0"/>
              <a:t>Fact – no migrants, no NHS – in the last 5 years, there were 50,000 new nurses appointed. 45,000 of them came from other countries, such as the Philippines, India and Ghana.</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spTree>
    <p:extLst>
      <p:ext uri="{BB962C8B-B14F-4D97-AF65-F5344CB8AC3E}">
        <p14:creationId xmlns:p14="http://schemas.microsoft.com/office/powerpoint/2010/main" val="35700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p:txBody>
          <a:bodyPr>
            <a:noAutofit/>
          </a:bodyPr>
          <a:lstStyle/>
          <a:p>
            <a:r>
              <a:rPr lang="en-GB" sz="4800" b="1" dirty="0"/>
              <a:t>Why does anyone listen to this stuff?</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838200" y="1777254"/>
            <a:ext cx="10515600" cy="4844552"/>
          </a:xfrm>
        </p:spPr>
        <p:txBody>
          <a:bodyPr>
            <a:normAutofit lnSpcReduction="10000"/>
          </a:bodyPr>
          <a:lstStyle/>
          <a:p>
            <a:r>
              <a:rPr lang="en-GB" sz="3200" dirty="0"/>
              <a:t>Cost of living crisis – food being so expensive</a:t>
            </a:r>
          </a:p>
          <a:p>
            <a:r>
              <a:rPr lang="en-GB" sz="3200" dirty="0"/>
              <a:t>Heating homes being so expensive.</a:t>
            </a:r>
          </a:p>
          <a:p>
            <a:r>
              <a:rPr lang="en-GB" sz="3200" dirty="0"/>
              <a:t>Lack of affordable housing</a:t>
            </a:r>
          </a:p>
          <a:p>
            <a:r>
              <a:rPr lang="en-GB" sz="3200" dirty="0"/>
              <a:t>Difficulties getting doctors’ appointments…</a:t>
            </a:r>
          </a:p>
          <a:p>
            <a:pPr marL="0" indent="0">
              <a:buNone/>
            </a:pPr>
            <a:endParaRPr lang="en-GB" sz="3200" dirty="0"/>
          </a:p>
          <a:p>
            <a:pPr marL="0" indent="0">
              <a:buNone/>
            </a:pPr>
            <a:r>
              <a:rPr lang="en-GB" sz="3200" dirty="0"/>
              <a:t>People who are suffering want someone to blame….and unfortunately our governments have spent a lot of time pointing at migrants who come with nothing…who have </a:t>
            </a:r>
            <a:r>
              <a:rPr lang="en-GB" sz="3200" b="1" dirty="0"/>
              <a:t>not</a:t>
            </a:r>
            <a:r>
              <a:rPr lang="en-GB" sz="3200" dirty="0"/>
              <a:t> put up food prices, or fuel prices, or rents, or made the NHS struggle…</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spTree>
    <p:extLst>
      <p:ext uri="{BB962C8B-B14F-4D97-AF65-F5344CB8AC3E}">
        <p14:creationId xmlns:p14="http://schemas.microsoft.com/office/powerpoint/2010/main" val="279160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E79A-C569-5DDB-58C1-3A333A0EE32A}"/>
              </a:ext>
            </a:extLst>
          </p:cNvPr>
          <p:cNvSpPr>
            <a:spLocks noGrp="1"/>
          </p:cNvSpPr>
          <p:nvPr>
            <p:ph type="title"/>
          </p:nvPr>
        </p:nvSpPr>
        <p:spPr/>
        <p:txBody>
          <a:bodyPr>
            <a:noAutofit/>
          </a:bodyPr>
          <a:lstStyle/>
          <a:p>
            <a:r>
              <a:rPr lang="en-GB" sz="4800" b="1" dirty="0"/>
              <a:t>What was the response of ordinary people to the riots…</a:t>
            </a:r>
          </a:p>
        </p:txBody>
      </p:sp>
      <p:sp>
        <p:nvSpPr>
          <p:cNvPr id="5" name="Content Placeholder 4">
            <a:extLst>
              <a:ext uri="{FF2B5EF4-FFF2-40B4-BE49-F238E27FC236}">
                <a16:creationId xmlns:a16="http://schemas.microsoft.com/office/drawing/2014/main" id="{ECBCDD75-7191-E234-FA79-839027AF9908}"/>
              </a:ext>
            </a:extLst>
          </p:cNvPr>
          <p:cNvSpPr>
            <a:spLocks noGrp="1"/>
          </p:cNvSpPr>
          <p:nvPr>
            <p:ph idx="1"/>
          </p:nvPr>
        </p:nvSpPr>
        <p:spPr>
          <a:xfrm>
            <a:off x="838200" y="1777254"/>
            <a:ext cx="10515600" cy="4844552"/>
          </a:xfrm>
        </p:spPr>
        <p:txBody>
          <a:bodyPr>
            <a:normAutofit/>
          </a:bodyPr>
          <a:lstStyle/>
          <a:p>
            <a:pPr marL="0" indent="0">
              <a:buNone/>
            </a:pPr>
            <a:r>
              <a:rPr lang="en-GB" dirty="0"/>
              <a:t>The Far Right said they would be gathering in towns and cities across the country on Wednesday August 7</a:t>
            </a:r>
          </a:p>
          <a:p>
            <a:pPr marL="0" indent="0">
              <a:buNone/>
            </a:pPr>
            <a:r>
              <a:rPr lang="en-GB" dirty="0"/>
              <a:t>People came out in their tens of thousands to form counter-protests and again and again, considerably outnumbered far-right protesters, and were followed by large anti-racist rallies across the country..</a:t>
            </a:r>
            <a:endParaRPr lang="en-GB" sz="3200" dirty="0"/>
          </a:p>
          <a:p>
            <a:pPr marL="0" indent="0">
              <a:buNone/>
            </a:pPr>
            <a:endParaRPr lang="en-GB" sz="3200" dirty="0"/>
          </a:p>
          <a:p>
            <a:pPr marL="0" indent="0">
              <a:buNone/>
            </a:pPr>
            <a:r>
              <a:rPr lang="en-GB" sz="3200" dirty="0"/>
              <a:t>Across the country thousands of people came out of their homes to defend their areas against those who wanted to spread hatred.</a:t>
            </a:r>
          </a:p>
          <a:p>
            <a:pPr marL="0" indent="0">
              <a:buNone/>
            </a:pPr>
            <a:endParaRPr lang="en-GB" sz="3200" dirty="0"/>
          </a:p>
          <a:p>
            <a:pPr marL="0" indent="0">
              <a:buNone/>
            </a:pPr>
            <a:endParaRPr lang="en-GB" sz="3200" dirty="0"/>
          </a:p>
          <a:p>
            <a:pPr marL="0" indent="0">
              <a:buNone/>
            </a:pPr>
            <a:endParaRPr lang="en-GB" sz="3200" dirty="0"/>
          </a:p>
          <a:p>
            <a:pPr marL="0" indent="0">
              <a:buNone/>
            </a:pPr>
            <a:endParaRPr lang="en-GB" sz="3200" dirty="0"/>
          </a:p>
          <a:p>
            <a:pPr marL="0" indent="0">
              <a:buNone/>
            </a:pPr>
            <a:endParaRPr lang="en-GB" dirty="0"/>
          </a:p>
        </p:txBody>
      </p:sp>
    </p:spTree>
    <p:extLst>
      <p:ext uri="{BB962C8B-B14F-4D97-AF65-F5344CB8AC3E}">
        <p14:creationId xmlns:p14="http://schemas.microsoft.com/office/powerpoint/2010/main" val="4012521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UC Congress 2024 The summer's far ...">
            <a:extLst>
              <a:ext uri="{FF2B5EF4-FFF2-40B4-BE49-F238E27FC236}">
                <a16:creationId xmlns:a16="http://schemas.microsoft.com/office/drawing/2014/main" id="{554A8933-1EE0-3E35-1A72-0FCC8B5BF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42" y="501736"/>
            <a:ext cx="6346703" cy="31435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nti-racism protesters in North Finchley">
            <a:extLst>
              <a:ext uri="{FF2B5EF4-FFF2-40B4-BE49-F238E27FC236}">
                <a16:creationId xmlns:a16="http://schemas.microsoft.com/office/drawing/2014/main" id="{98949A79-D94A-E21F-ECCE-FA19FE6D8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427" y="590121"/>
            <a:ext cx="5051573" cy="28388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0771C51-B199-1FA3-273D-774664FA694A}"/>
              </a:ext>
            </a:extLst>
          </p:cNvPr>
          <p:cNvSpPr txBox="1"/>
          <p:nvPr/>
        </p:nvSpPr>
        <p:spPr>
          <a:xfrm>
            <a:off x="174879" y="3756580"/>
            <a:ext cx="2976094" cy="461665"/>
          </a:xfrm>
          <a:prstGeom prst="rect">
            <a:avLst/>
          </a:prstGeom>
          <a:noFill/>
        </p:spPr>
        <p:txBody>
          <a:bodyPr wrap="square" rtlCol="0">
            <a:spAutoFit/>
          </a:bodyPr>
          <a:lstStyle/>
          <a:p>
            <a:r>
              <a:rPr lang="en-GB" sz="2400" b="1" dirty="0"/>
              <a:t>Walthamstow 10,000</a:t>
            </a:r>
          </a:p>
        </p:txBody>
      </p:sp>
      <p:sp>
        <p:nvSpPr>
          <p:cNvPr id="8" name="TextBox 7">
            <a:extLst>
              <a:ext uri="{FF2B5EF4-FFF2-40B4-BE49-F238E27FC236}">
                <a16:creationId xmlns:a16="http://schemas.microsoft.com/office/drawing/2014/main" id="{27EFE788-5F7D-D7D4-2989-883ED79355B3}"/>
              </a:ext>
            </a:extLst>
          </p:cNvPr>
          <p:cNvSpPr txBox="1"/>
          <p:nvPr/>
        </p:nvSpPr>
        <p:spPr>
          <a:xfrm>
            <a:off x="7140426" y="3584272"/>
            <a:ext cx="3251605" cy="461665"/>
          </a:xfrm>
          <a:prstGeom prst="rect">
            <a:avLst/>
          </a:prstGeom>
          <a:noFill/>
        </p:spPr>
        <p:txBody>
          <a:bodyPr wrap="square" rtlCol="0">
            <a:spAutoFit/>
          </a:bodyPr>
          <a:lstStyle/>
          <a:p>
            <a:r>
              <a:rPr lang="en-GB" sz="2400" b="1" dirty="0"/>
              <a:t>North Finchley 3000</a:t>
            </a:r>
          </a:p>
        </p:txBody>
      </p:sp>
      <p:pic>
        <p:nvPicPr>
          <p:cNvPr id="1026" name="Picture 2" descr="Anti-racism protest on Saturday 10 August 2024">
            <a:extLst>
              <a:ext uri="{FF2B5EF4-FFF2-40B4-BE49-F238E27FC236}">
                <a16:creationId xmlns:a16="http://schemas.microsoft.com/office/drawing/2014/main" id="{6C13DC94-3978-E268-84BD-F5808B8DB9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2745" y="4014576"/>
            <a:ext cx="4353587" cy="26121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61A7EC-0A80-0865-381E-90137AFB06CE}"/>
              </a:ext>
            </a:extLst>
          </p:cNvPr>
          <p:cNvSpPr txBox="1"/>
          <p:nvPr/>
        </p:nvSpPr>
        <p:spPr>
          <a:xfrm>
            <a:off x="1670935" y="6165063"/>
            <a:ext cx="2231810" cy="461665"/>
          </a:xfrm>
          <a:prstGeom prst="rect">
            <a:avLst/>
          </a:prstGeom>
          <a:noFill/>
        </p:spPr>
        <p:txBody>
          <a:bodyPr wrap="square" rtlCol="0">
            <a:spAutoFit/>
          </a:bodyPr>
          <a:lstStyle/>
          <a:p>
            <a:r>
              <a:rPr lang="en-GB" sz="2400" b="1" dirty="0"/>
              <a:t>Hackney 500</a:t>
            </a:r>
          </a:p>
        </p:txBody>
      </p:sp>
    </p:spTree>
    <p:extLst>
      <p:ext uri="{BB962C8B-B14F-4D97-AF65-F5344CB8AC3E}">
        <p14:creationId xmlns:p14="http://schemas.microsoft.com/office/powerpoint/2010/main" val="352910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ppt_x"/>
                                          </p:val>
                                        </p:tav>
                                        <p:tav tm="100000">
                                          <p:val>
                                            <p:strVal val="#ppt_x"/>
                                          </p:val>
                                        </p:tav>
                                      </p:tavLst>
                                    </p:anim>
                                    <p:anim calcmode="lin" valueType="num">
                                      <p:cBhvr additive="base">
                                        <p:cTn id="3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1394</Words>
  <Application>Microsoft Office PowerPoint</Application>
  <PresentationFormat>Widescreen</PresentationFormat>
  <Paragraphs>142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Arial</vt:lpstr>
      <vt:lpstr>Calibri</vt:lpstr>
      <vt:lpstr>Calibri Light</vt:lpstr>
      <vt:lpstr>1_Office Theme</vt:lpstr>
      <vt:lpstr>How people resisted racism this Summer….</vt:lpstr>
      <vt:lpstr>What happened</vt:lpstr>
      <vt:lpstr>Riots</vt:lpstr>
      <vt:lpstr>Who are the far right?</vt:lpstr>
      <vt:lpstr>Who else uses divisive language?</vt:lpstr>
      <vt:lpstr>Some myths</vt:lpstr>
      <vt:lpstr>Why does anyone listen to this stuff?</vt:lpstr>
      <vt:lpstr>What was the response of ordinary people to the riots…</vt:lpstr>
      <vt:lpstr>PowerPoint Presentation</vt:lpstr>
      <vt:lpstr>Some of the many places anti-racists protested August 7</vt:lpstr>
      <vt:lpstr>PowerPoint Presentation</vt:lpstr>
      <vt:lpstr> Why demonstrate? </vt:lpstr>
      <vt:lpstr>Not spontaneous</vt:lpstr>
      <vt:lpstr>History of this resistance to racism</vt:lpstr>
      <vt:lpstr>Be aware, these people who hate have not gone away….</vt:lpstr>
      <vt:lpstr>What does this mean for us….</vt:lpstr>
    </vt:vector>
  </TitlesOfParts>
  <Company>Stoke Newington School and Sixth Form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the SNS way….</dc:title>
  <dc:creator>Anna.Gluckstein</dc:creator>
  <cp:lastModifiedBy>Anna.Gluckstein</cp:lastModifiedBy>
  <cp:revision>11</cp:revision>
  <dcterms:created xsi:type="dcterms:W3CDTF">2023-09-14T08:20:28Z</dcterms:created>
  <dcterms:modified xsi:type="dcterms:W3CDTF">2024-09-11T15:16:07Z</dcterms:modified>
</cp:coreProperties>
</file>